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386" r:id="rId2"/>
    <p:sldId id="387" r:id="rId3"/>
    <p:sldId id="417" r:id="rId4"/>
    <p:sldId id="403" r:id="rId5"/>
    <p:sldId id="388" r:id="rId6"/>
    <p:sldId id="389" r:id="rId7"/>
    <p:sldId id="390" r:id="rId8"/>
    <p:sldId id="394" r:id="rId9"/>
    <p:sldId id="404" r:id="rId10"/>
    <p:sldId id="405" r:id="rId11"/>
    <p:sldId id="419" r:id="rId12"/>
    <p:sldId id="406" r:id="rId13"/>
    <p:sldId id="407" r:id="rId14"/>
    <p:sldId id="408" r:id="rId15"/>
    <p:sldId id="409" r:id="rId16"/>
    <p:sldId id="402" r:id="rId17"/>
    <p:sldId id="416" r:id="rId18"/>
    <p:sldId id="410" r:id="rId19"/>
    <p:sldId id="375" r:id="rId20"/>
    <p:sldId id="376" r:id="rId21"/>
    <p:sldId id="377" r:id="rId22"/>
    <p:sldId id="420" r:id="rId23"/>
    <p:sldId id="378" r:id="rId24"/>
    <p:sldId id="421" r:id="rId25"/>
    <p:sldId id="422" r:id="rId26"/>
    <p:sldId id="423" r:id="rId27"/>
    <p:sldId id="424" r:id="rId28"/>
    <p:sldId id="425" r:id="rId29"/>
    <p:sldId id="426" r:id="rId30"/>
    <p:sldId id="427" r:id="rId31"/>
    <p:sldId id="428" r:id="rId32"/>
    <p:sldId id="429" r:id="rId33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66FF33"/>
    <a:srgbClr val="0066FF"/>
    <a:srgbClr val="FF9933"/>
    <a:srgbClr val="3366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7" autoAdjust="0"/>
    <p:restoredTop sz="88677" autoAdjust="0"/>
  </p:normalViewPr>
  <p:slideViewPr>
    <p:cSldViewPr>
      <p:cViewPr varScale="1">
        <p:scale>
          <a:sx n="81" d="100"/>
          <a:sy n="81" d="100"/>
        </p:scale>
        <p:origin x="-12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9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8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8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C6810FE-7257-49B2-93A0-C59E325506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1302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5790"/>
            <a:ext cx="548640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B5C0BB6C-5AAC-400C-B577-00364CE494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1068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9A7447-B368-4141-B68D-09734409D92F}" type="slidenum">
              <a:rPr lang="en-US" smtClean="0">
                <a:latin typeface="Arial" charset="0"/>
              </a:rPr>
              <a:pPr/>
              <a:t>4</a:t>
            </a:fld>
            <a:endParaRPr lang="en-US" smtClean="0">
              <a:latin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FORMULA FOR X2</a:t>
            </a:r>
          </a:p>
          <a:p>
            <a:pPr eaLnBrk="1" hangingPunct="1"/>
            <a:endParaRPr lang="en-US" smtClean="0">
              <a:latin typeface="Arial" charset="0"/>
            </a:endParaRPr>
          </a:p>
          <a:p>
            <a:pPr eaLnBrk="1" hangingPunct="1"/>
            <a:endParaRPr lang="en-US" smtClean="0">
              <a:latin typeface="Arial" charset="0"/>
            </a:endParaRPr>
          </a:p>
          <a:p>
            <a:pPr eaLnBrk="1" hangingPunct="1"/>
            <a:endParaRPr lang="en-US" smtClean="0">
              <a:latin typeface="Arial" charset="0"/>
            </a:endParaRPr>
          </a:p>
          <a:p>
            <a:pPr eaLnBrk="1" hangingPunct="1"/>
            <a:r>
              <a:rPr lang="en-US" smtClean="0">
                <a:latin typeface="Arial" charset="0"/>
              </a:rPr>
              <a:t>Fe (expected frequencies) = number of cases / k=category</a:t>
            </a:r>
          </a:p>
          <a:p>
            <a:pPr eaLnBrk="1" hangingPunct="1"/>
            <a:endParaRPr lang="en-US" smtClean="0">
              <a:latin typeface="Arial" charset="0"/>
            </a:endParaRPr>
          </a:p>
          <a:p>
            <a:pPr eaLnBrk="1" hangingPunct="1"/>
            <a:endParaRPr lang="en-US" smtClean="0">
              <a:latin typeface="Arial" charset="0"/>
            </a:endParaRPr>
          </a:p>
          <a:p>
            <a:pPr eaLnBrk="1" hangingPunct="1"/>
            <a:r>
              <a:rPr lang="en-US" smtClean="0">
                <a:latin typeface="Arial" charset="0"/>
              </a:rPr>
              <a:t>THESE SUM TO 4.6…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C3377E-BB8E-4CE7-BB9B-F3B81DA704DD}" type="slidenum">
              <a:rPr lang="en-US" smtClean="0">
                <a:latin typeface="Arial" charset="0"/>
              </a:rPr>
              <a:pPr/>
              <a:t>20</a:t>
            </a:fld>
            <a:endParaRPr lang="en-US" smtClean="0">
              <a:latin typeface="Arial" charset="0"/>
            </a:endParaRPr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55750" y="231775"/>
            <a:ext cx="3822700" cy="2867025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331210"/>
            <a:ext cx="5791200" cy="534543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851174-00BC-4188-82A9-97C416698076}" type="slidenum">
              <a:rPr lang="en-US" smtClean="0">
                <a:latin typeface="Arial" charset="0"/>
              </a:rPr>
              <a:pPr/>
              <a:t>21</a:t>
            </a:fld>
            <a:endParaRPr lang="en-US" smtClean="0">
              <a:latin typeface="Arial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E10D5C-DAFA-43A6-83B6-E2517DE96723}" type="slidenum">
              <a:rPr lang="en-US" smtClean="0">
                <a:latin typeface="Arial" charset="0"/>
              </a:rPr>
              <a:pPr/>
              <a:t>23</a:t>
            </a:fld>
            <a:endParaRPr lang="en-US" smtClean="0">
              <a:latin typeface="Arial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3650" y="155575"/>
            <a:ext cx="4025900" cy="3021013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331210"/>
            <a:ext cx="5486400" cy="5810250"/>
          </a:xfrm>
          <a:noFill/>
          <a:ln/>
        </p:spPr>
        <p:txBody>
          <a:bodyPr/>
          <a:lstStyle/>
          <a:p>
            <a:pPr lvl="2"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A638BB-1E45-4415-A214-DBFAC3AA82DE}" type="slidenum">
              <a:rPr lang="en-US" smtClean="0">
                <a:latin typeface="Arial" charset="0"/>
              </a:rPr>
              <a:pPr/>
              <a:t>24</a:t>
            </a:fld>
            <a:endParaRPr lang="en-US" smtClean="0">
              <a:latin typeface="Arial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[HANDOUT]</a:t>
            </a:r>
          </a:p>
          <a:p>
            <a:pPr eaLnBrk="1" hangingPunct="1"/>
            <a:endParaRPr lang="en-US" smtClean="0">
              <a:latin typeface="Arial" charset="0"/>
            </a:endParaRPr>
          </a:p>
          <a:p>
            <a:pPr eaLnBrk="1" hangingPunct="1"/>
            <a:r>
              <a:rPr lang="en-US" smtClean="0">
                <a:latin typeface="Arial" charset="0"/>
              </a:rPr>
              <a:t>Another day, another handout…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A80DC7-05EF-4E10-88AF-D3DEA2B41EC7}" type="slidenum">
              <a:rPr lang="en-US" smtClean="0">
                <a:latin typeface="Arial" charset="0"/>
              </a:rPr>
              <a:pPr/>
              <a:t>25</a:t>
            </a:fld>
            <a:endParaRPr lang="en-US" smtClean="0">
              <a:latin typeface="Arial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[HANDOUT]</a:t>
            </a:r>
          </a:p>
          <a:p>
            <a:pPr eaLnBrk="1" hangingPunct="1"/>
            <a:endParaRPr lang="en-US" smtClean="0">
              <a:latin typeface="Arial" charset="0"/>
            </a:endParaRPr>
          </a:p>
          <a:p>
            <a:pPr eaLnBrk="1" hangingPunct="1"/>
            <a:r>
              <a:rPr lang="en-US" smtClean="0">
                <a:latin typeface="Arial" charset="0"/>
              </a:rPr>
              <a:t>Another day, another handout…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4EFB60-AFF3-44FD-91D9-23B541B4E174}" type="slidenum">
              <a:rPr lang="en-US" smtClean="0">
                <a:latin typeface="Arial" charset="0"/>
              </a:rPr>
              <a:pPr/>
              <a:t>26</a:t>
            </a:fld>
            <a:endParaRPr lang="en-US" smtClean="0">
              <a:latin typeface="Arial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NOTICE THE COLOR CODING HERE…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E19C42-6BEF-4874-99CA-8B1208653CB2}" type="slidenum">
              <a:rPr lang="en-US" smtClean="0">
                <a:latin typeface="Arial" charset="0"/>
              </a:rPr>
              <a:pPr/>
              <a:t>27</a:t>
            </a:fld>
            <a:endParaRPr lang="en-US" smtClean="0">
              <a:latin typeface="Arial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5253AC-0E7A-44EC-A02E-20175F81780C}" type="slidenum">
              <a:rPr lang="en-US" smtClean="0">
                <a:latin typeface="Arial" charset="0"/>
              </a:rPr>
              <a:pPr/>
              <a:t>28</a:t>
            </a:fld>
            <a:endParaRPr lang="en-US" smtClean="0">
              <a:latin typeface="Arial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D7A11A-AF72-40F9-A50A-F59B52697AAA}" type="slidenum">
              <a:rPr lang="en-US" smtClean="0">
                <a:latin typeface="Arial" charset="0"/>
              </a:rPr>
              <a:pPr/>
              <a:t>29</a:t>
            </a:fld>
            <a:endParaRPr lang="en-US" smtClean="0">
              <a:latin typeface="Arial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r = # of rows</a:t>
            </a:r>
          </a:p>
          <a:p>
            <a:pPr eaLnBrk="1" hangingPunct="1"/>
            <a:endParaRPr lang="en-US" smtClean="0">
              <a:latin typeface="Arial" charset="0"/>
            </a:endParaRPr>
          </a:p>
          <a:p>
            <a:pPr eaLnBrk="1" hangingPunct="1"/>
            <a:r>
              <a:rPr lang="en-US" smtClean="0">
                <a:latin typeface="Arial" charset="0"/>
              </a:rPr>
              <a:t>c = # of columns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227CCF-9439-4242-8A0A-845DE9D6B2AA}" type="slidenum">
              <a:rPr lang="en-US" smtClean="0">
                <a:latin typeface="Arial" charset="0"/>
              </a:rPr>
              <a:pPr/>
              <a:t>31</a:t>
            </a:fld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965529-7351-4F0C-AD43-C7B90028443B}" type="slidenum">
              <a:rPr lang="en-US" smtClean="0">
                <a:latin typeface="Arial" charset="0"/>
              </a:rPr>
              <a:pPr/>
              <a:t>9</a:t>
            </a:fld>
            <a:endParaRPr lang="en-US" smtClean="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Formula:  </a:t>
            </a:r>
            <a:r>
              <a:rPr lang="en-US" sz="1600" smtClean="0">
                <a:latin typeface="Arial" charset="0"/>
                <a:sym typeface="Symbol" pitchFamily="18" charset="2"/>
              </a:rPr>
              <a:t></a:t>
            </a:r>
          </a:p>
          <a:p>
            <a:pPr lvl="1" eaLnBrk="1" hangingPunct="1"/>
            <a:endParaRPr lang="en-US" smtClean="0">
              <a:latin typeface="Arial" charset="0"/>
            </a:endParaRPr>
          </a:p>
          <a:p>
            <a:pPr lvl="1" eaLnBrk="1" hangingPunct="1"/>
            <a:endParaRPr lang="en-US" smtClean="0">
              <a:latin typeface="Arial" charset="0"/>
            </a:endParaRPr>
          </a:p>
          <a:p>
            <a:pPr lvl="1" eaLnBrk="1" hangingPunct="1"/>
            <a:r>
              <a:rPr lang="en-US" smtClean="0">
                <a:latin typeface="Arial" charset="0"/>
              </a:rPr>
              <a:t>f</a:t>
            </a:r>
            <a:r>
              <a:rPr lang="en-US" baseline="-25000" smtClean="0">
                <a:latin typeface="Arial" charset="0"/>
              </a:rPr>
              <a:t>o</a:t>
            </a:r>
            <a:r>
              <a:rPr lang="en-US" smtClean="0">
                <a:latin typeface="Arial" charset="0"/>
              </a:rPr>
              <a:t> =observed frequency in any category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f</a:t>
            </a:r>
            <a:r>
              <a:rPr lang="en-US" baseline="-25000" smtClean="0">
                <a:latin typeface="Arial" charset="0"/>
              </a:rPr>
              <a:t>e</a:t>
            </a:r>
            <a:r>
              <a:rPr lang="en-US" smtClean="0">
                <a:latin typeface="Arial" charset="0"/>
              </a:rPr>
              <a:t> =expected frequency in any category</a:t>
            </a:r>
          </a:p>
          <a:p>
            <a:pPr lvl="1" eaLnBrk="1" hangingPunct="1"/>
            <a:r>
              <a:rPr lang="en-US" smtClean="0">
                <a:latin typeface="Arial" charset="0"/>
              </a:rPr>
              <a:t>	</a:t>
            </a:r>
          </a:p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1E4813-3CD6-451E-BD6B-139BD14C12A2}" type="slidenum">
              <a:rPr lang="en-US" smtClean="0">
                <a:latin typeface="Arial" charset="0"/>
              </a:rPr>
              <a:pPr/>
              <a:t>10</a:t>
            </a:fld>
            <a:endParaRPr lang="en-US" smtClean="0">
              <a:latin typeface="Arial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B246D1-CC64-4EF5-BC00-853F53BF1EE1}" type="slidenum">
              <a:rPr lang="en-US" smtClean="0">
                <a:latin typeface="Arial" charset="0"/>
              </a:rPr>
              <a:pPr/>
              <a:t>12</a:t>
            </a:fld>
            <a:endParaRPr lang="en-US" smtClean="0">
              <a:latin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FORMULA FOR X2</a:t>
            </a:r>
          </a:p>
          <a:p>
            <a:pPr eaLnBrk="1" hangingPunct="1"/>
            <a:endParaRPr lang="en-US" smtClean="0">
              <a:latin typeface="Arial" charset="0"/>
            </a:endParaRPr>
          </a:p>
          <a:p>
            <a:pPr eaLnBrk="1" hangingPunct="1"/>
            <a:endParaRPr lang="en-US" smtClean="0">
              <a:latin typeface="Arial" charset="0"/>
            </a:endParaRPr>
          </a:p>
          <a:p>
            <a:pPr eaLnBrk="1" hangingPunct="1"/>
            <a:endParaRPr lang="en-US" smtClean="0">
              <a:latin typeface="Arial" charset="0"/>
            </a:endParaRPr>
          </a:p>
          <a:p>
            <a:pPr eaLnBrk="1" hangingPunct="1"/>
            <a:r>
              <a:rPr lang="en-US" smtClean="0">
                <a:latin typeface="Arial" charset="0"/>
              </a:rPr>
              <a:t>Fe (expected frequencies) = number of cases / k=category</a:t>
            </a:r>
          </a:p>
          <a:p>
            <a:pPr eaLnBrk="1" hangingPunct="1"/>
            <a:endParaRPr lang="en-US" smtClean="0">
              <a:latin typeface="Arial" charset="0"/>
            </a:endParaRPr>
          </a:p>
          <a:p>
            <a:pPr eaLnBrk="1" hangingPunct="1"/>
            <a:endParaRPr lang="en-US" smtClean="0">
              <a:latin typeface="Arial" charset="0"/>
            </a:endParaRPr>
          </a:p>
          <a:p>
            <a:pPr eaLnBrk="1" hangingPunct="1"/>
            <a:r>
              <a:rPr lang="en-US" smtClean="0">
                <a:latin typeface="Arial" charset="0"/>
              </a:rPr>
              <a:t>THESE SUM TO 4.6…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E304B0-C8D5-4E52-9133-EAD97585F45E}" type="slidenum">
              <a:rPr lang="en-US" smtClean="0">
                <a:latin typeface="Arial" charset="0"/>
              </a:rPr>
              <a:pPr/>
              <a:t>13</a:t>
            </a:fld>
            <a:endParaRPr lang="en-US" smtClean="0">
              <a:latin typeface="Arial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AE24B3-7C61-4DCD-87A0-65515D540AFD}" type="slidenum">
              <a:rPr lang="en-US" smtClean="0">
                <a:latin typeface="Arial" charset="0"/>
              </a:rPr>
              <a:pPr/>
              <a:t>14</a:t>
            </a:fld>
            <a:endParaRPr lang="en-US" smtClean="0">
              <a:latin typeface="Arial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E5EA16-DB6A-49E5-B0C9-E1339184E72C}" type="slidenum">
              <a:rPr lang="en-US" smtClean="0">
                <a:latin typeface="Arial" charset="0"/>
              </a:rPr>
              <a:pPr/>
              <a:t>15</a:t>
            </a:fld>
            <a:endParaRPr lang="en-US" smtClean="0">
              <a:latin typeface="Arial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FORMULA FOR X2</a:t>
            </a:r>
          </a:p>
          <a:p>
            <a:pPr eaLnBrk="1" hangingPunct="1"/>
            <a:endParaRPr lang="en-US" smtClean="0">
              <a:latin typeface="Arial" charset="0"/>
            </a:endParaRPr>
          </a:p>
          <a:p>
            <a:pPr eaLnBrk="1" hangingPunct="1"/>
            <a:endParaRPr lang="en-US" smtClean="0">
              <a:latin typeface="Arial" charset="0"/>
            </a:endParaRPr>
          </a:p>
          <a:p>
            <a:pPr eaLnBrk="1" hangingPunct="1"/>
            <a:r>
              <a:rPr lang="en-US" smtClean="0">
                <a:latin typeface="Arial" charset="0"/>
              </a:rPr>
              <a:t>THESE SUM TO 4.6…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F7CDC1-C38E-498D-A869-C3FFA07EB77D}" type="slidenum">
              <a:rPr lang="en-US" smtClean="0">
                <a:latin typeface="Arial" charset="0"/>
              </a:rPr>
              <a:pPr/>
              <a:t>18</a:t>
            </a:fld>
            <a:endParaRPr lang="en-US" smtClean="0">
              <a:latin typeface="Arial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2E3727-CA11-4294-B629-803902C4DF4C}" type="slidenum">
              <a:rPr lang="en-US" smtClean="0">
                <a:latin typeface="Arial" charset="0"/>
              </a:rPr>
              <a:pPr/>
              <a:t>19</a:t>
            </a:fld>
            <a:endParaRPr lang="en-US" smtClean="0">
              <a:latin typeface="Arial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1400" b="1" smtClean="0">
                <a:latin typeface="Arial" charset="0"/>
              </a:rPr>
              <a:t>[HANDOUT]</a:t>
            </a:r>
          </a:p>
          <a:p>
            <a:pPr eaLnBrk="1" hangingPunct="1"/>
            <a:endParaRPr lang="en-US" sz="1400" b="1" smtClean="0">
              <a:latin typeface="Arial" charset="0"/>
            </a:endParaRPr>
          </a:p>
          <a:p>
            <a:pPr eaLnBrk="1" hangingPunct="1"/>
            <a:r>
              <a:rPr lang="en-US" sz="1400" b="1" smtClean="0">
                <a:latin typeface="Arial" charset="0"/>
              </a:rPr>
              <a:t>BOARD: bivariate tables = “cross tabulation” or “contingency tables”</a:t>
            </a:r>
          </a:p>
          <a:p>
            <a:pPr eaLnBrk="1" hangingPunct="1"/>
            <a:endParaRPr lang="en-US" sz="1400" b="1" smtClean="0">
              <a:latin typeface="Arial" charset="0"/>
            </a:endParaRPr>
          </a:p>
          <a:p>
            <a:pPr eaLnBrk="1" hangingPunct="1"/>
            <a:r>
              <a:rPr lang="en-US" sz="1400" smtClean="0">
                <a:latin typeface="Arial" charset="0"/>
              </a:rPr>
              <a:t> What is plotted in each cell?  The # of cases that fall into that unique category.  Observed frequencies</a:t>
            </a:r>
          </a:p>
          <a:p>
            <a:pPr eaLnBrk="1" hangingPunct="1"/>
            <a:endParaRPr lang="en-US" sz="1400" smtClean="0">
              <a:latin typeface="Arial" charset="0"/>
            </a:endParaRPr>
          </a:p>
          <a:p>
            <a:pPr eaLnBrk="1" hangingPunct="1"/>
            <a:r>
              <a:rPr lang="en-US" sz="1400" b="1" smtClean="0">
                <a:latin typeface="Arial" charset="0"/>
              </a:rPr>
              <a:t>A.K.A.: OBSERVED FREQUENCIES</a:t>
            </a:r>
          </a:p>
          <a:p>
            <a:pPr eaLnBrk="1" hangingPunct="1"/>
            <a:endParaRPr lang="en-US" sz="1400" b="1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</p:grpSp>
        </p:grpSp>
      </p:grpSp>
      <p:sp>
        <p:nvSpPr>
          <p:cNvPr id="348226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48227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4A018-7E12-4471-96D7-E5A00BA99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35EFB-CC80-4CD0-87EC-AA8A0D77A4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A7C6-EF17-43DD-A209-A1FC9CE54F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1C4F5-0310-45E7-880F-3BA33D98E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6ADBD-103D-4982-88ED-3F6CDC4CAB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EACEB5-CD4B-482A-868D-1E5B92F9FA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348F8-29A8-46ED-9E91-54C8183CEC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A8AAF-C444-4F44-8766-50136CE7B7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F81293-9235-4840-A4EE-63E5CF4D43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F4B93-C729-4612-8A69-B1AAA7B699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D54DC-135E-4E6D-A130-D778831B1E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266C05-DB59-4222-97DE-44041A688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5FEBA-4387-4E83-8C40-D4B7B4B87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A7943-7913-45A0-A9B6-50166A51A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4E81B-60BA-4385-B38F-A9EDA2E3B3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347140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47142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43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44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45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46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47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48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49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50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51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52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47154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55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56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57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58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59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60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61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62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63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64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65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66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67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68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69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70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71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47173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74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75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76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77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78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79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80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81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82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83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84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85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86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87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88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89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347191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92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93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94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95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96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347197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34719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  <p:sp>
              <p:nvSpPr>
                <p:cNvPr id="34720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  <p:sp>
              <p:nvSpPr>
                <p:cNvPr id="34720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  <p:sp>
              <p:nvSpPr>
                <p:cNvPr id="347202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</p:grpSp>
        </p:grpSp>
      </p:grpSp>
      <p:sp>
        <p:nvSpPr>
          <p:cNvPr id="34720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47204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47205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7206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7207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fld id="{CC5899D6-5D31-433B-AE51-8DEF1EB4F9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  <p:sldLayoutId id="2147483693" r:id="rId13"/>
    <p:sldLayoutId id="2147483694" r:id="rId14"/>
    <p:sldLayoutId id="2147483695" r:id="rId15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Contingency Tables (cross tabs)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Generally used when variables are </a:t>
            </a:r>
            <a:r>
              <a:rPr lang="en-US" sz="2800" u="sng" dirty="0" smtClean="0"/>
              <a:t>nominal</a:t>
            </a:r>
            <a:r>
              <a:rPr lang="en-US" sz="2800" dirty="0" smtClean="0"/>
              <a:t> and/or </a:t>
            </a:r>
            <a:r>
              <a:rPr lang="en-US" sz="2800" u="sng" dirty="0" smtClean="0"/>
              <a:t>ordinal</a:t>
            </a:r>
          </a:p>
          <a:p>
            <a:pPr lvl="1" eaLnBrk="1" hangingPunct="1">
              <a:defRPr/>
            </a:pPr>
            <a:r>
              <a:rPr lang="en-US" sz="2400" dirty="0" smtClean="0"/>
              <a:t>Even here, should have a limited number of variable attributes (categories) </a:t>
            </a:r>
          </a:p>
          <a:p>
            <a:pPr eaLnBrk="1" hangingPunct="1">
              <a:defRPr/>
            </a:pPr>
            <a:r>
              <a:rPr lang="en-US" sz="2800" dirty="0" smtClean="0"/>
              <a:t>Some find these very intuitive…others struggle</a:t>
            </a:r>
          </a:p>
          <a:p>
            <a:pPr lvl="1" eaLnBrk="1" hangingPunct="1">
              <a:defRPr/>
            </a:pPr>
            <a:r>
              <a:rPr lang="en-US" sz="2400" dirty="0" smtClean="0"/>
              <a:t>It is very easy to misinterpret these critters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5344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/>
              <a:t>Chi Square: Steps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077200" cy="5410200"/>
          </a:xfrm>
        </p:spPr>
        <p:txBody>
          <a:bodyPr/>
          <a:lstStyle/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sz="2400" dirty="0" smtClean="0"/>
              <a:t>Find the expected (</a:t>
            </a:r>
            <a:r>
              <a:rPr lang="en-US" sz="2400" u="sng" dirty="0" smtClean="0"/>
              <a:t>under null hypothesis</a:t>
            </a:r>
            <a:r>
              <a:rPr lang="en-US" sz="2400" dirty="0" smtClean="0"/>
              <a:t>) cell frequencies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  <a:defRPr/>
            </a:pPr>
            <a:endParaRPr lang="en-US" sz="2400" dirty="0" smtClean="0"/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sz="2400" dirty="0" smtClean="0"/>
              <a:t>Compare expected &amp; observed frequencies cell by cell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  <a:defRPr/>
            </a:pPr>
            <a:endParaRPr lang="en-US" sz="2400" dirty="0" smtClean="0"/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sz="2400" dirty="0" smtClean="0"/>
              <a:t>If null hypothesis is true, expected and observed frequencies should be close in value</a:t>
            </a:r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  <a:defRPr/>
            </a:pPr>
            <a:endParaRPr lang="en-US" sz="2400" dirty="0" smtClean="0"/>
          </a:p>
          <a:p>
            <a:pPr marL="990600" lvl="1" indent="-533400" eaLnBrk="1" hangingPunct="1">
              <a:lnSpc>
                <a:spcPct val="90000"/>
              </a:lnSpc>
              <a:buFontTx/>
              <a:buAutoNum type="arabicPeriod"/>
              <a:defRPr/>
            </a:pPr>
            <a:r>
              <a:rPr lang="en-US" sz="2400" dirty="0" smtClean="0"/>
              <a:t>Greater the difference between the observed and expected frequencies, the greater the possibility of rejecting the null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</a:t>
            </a:r>
            <a:r>
              <a:rPr lang="en-US" dirty="0">
                <a:latin typeface="Times New Roman" pitchFamily="18" charset="0"/>
              </a:rPr>
              <a:t> χ</a:t>
            </a:r>
            <a:r>
              <a:rPr lang="en-US" sz="4000" baseline="30000" dirty="0">
                <a:latin typeface="Times New Roman" pitchFamily="18" charset="0"/>
              </a:rPr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>
                <a:latin typeface="Times New Roman" pitchFamily="18" charset="0"/>
              </a:rPr>
              <a:t>χ</a:t>
            </a:r>
            <a:r>
              <a:rPr lang="en-US" sz="2800" baseline="30000" dirty="0" smtClean="0">
                <a:latin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</a:rPr>
              <a:t>  =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∑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[</a:t>
            </a:r>
            <a:r>
              <a:rPr lang="en-US" dirty="0" smtClean="0">
                <a:latin typeface="Arial" pitchFamily="34" charset="0"/>
              </a:rPr>
              <a:t>(</a:t>
            </a:r>
            <a:r>
              <a:rPr lang="en-US" dirty="0" err="1" smtClean="0">
                <a:latin typeface="Arial" pitchFamily="34" charset="0"/>
              </a:rPr>
              <a:t>f</a:t>
            </a:r>
            <a:r>
              <a:rPr lang="en-US" baseline="-25000" dirty="0" err="1" smtClean="0">
                <a:latin typeface="Arial" pitchFamily="34" charset="0"/>
              </a:rPr>
              <a:t>o</a:t>
            </a:r>
            <a:r>
              <a:rPr lang="en-US" dirty="0" smtClean="0">
                <a:latin typeface="Arial" pitchFamily="34" charset="0"/>
              </a:rPr>
              <a:t>  - </a:t>
            </a:r>
            <a:r>
              <a:rPr lang="en-US" dirty="0" err="1" smtClean="0">
                <a:latin typeface="Arial" pitchFamily="34" charset="0"/>
              </a:rPr>
              <a:t>f</a:t>
            </a:r>
            <a:r>
              <a:rPr lang="en-US" baseline="-25000" dirty="0" err="1" smtClean="0">
                <a:latin typeface="Arial" pitchFamily="34" charset="0"/>
              </a:rPr>
              <a:t>e</a:t>
            </a:r>
            <a:r>
              <a:rPr lang="en-US" dirty="0" smtClean="0">
                <a:latin typeface="Arial" pitchFamily="34" charset="0"/>
              </a:rPr>
              <a:t>)</a:t>
            </a:r>
            <a:r>
              <a:rPr lang="en-US" baseline="30000" dirty="0" smtClean="0">
                <a:latin typeface="Arial" pitchFamily="34" charset="0"/>
              </a:rPr>
              <a:t>2 </a:t>
            </a:r>
            <a:r>
              <a:rPr lang="en-US" dirty="0" smtClean="0">
                <a:latin typeface="Arial" pitchFamily="34" charset="0"/>
              </a:rPr>
              <a:t>/</a:t>
            </a:r>
            <a:r>
              <a:rPr lang="en-US" dirty="0" err="1" smtClean="0">
                <a:latin typeface="Arial" pitchFamily="34" charset="0"/>
              </a:rPr>
              <a:t>f</a:t>
            </a:r>
            <a:r>
              <a:rPr lang="en-US" baseline="-25000" dirty="0" err="1" smtClean="0">
                <a:latin typeface="Arial" pitchFamily="34" charset="0"/>
              </a:rPr>
              <a:t>e</a:t>
            </a:r>
            <a:r>
              <a:rPr lang="en-US" dirty="0" smtClean="0">
                <a:latin typeface="Arial" pitchFamily="34" charset="0"/>
              </a:rPr>
              <a:t>]</a:t>
            </a:r>
          </a:p>
          <a:p>
            <a:pPr lvl="0"/>
            <a:endParaRPr lang="en-US" dirty="0" smtClean="0">
              <a:latin typeface="Arial" pitchFamily="34" charset="0"/>
            </a:endParaRPr>
          </a:p>
          <a:p>
            <a:pPr lvl="1"/>
            <a:r>
              <a:rPr lang="en-US" dirty="0" smtClean="0">
                <a:latin typeface="Arial" pitchFamily="34" charset="0"/>
              </a:rPr>
              <a:t>Where F</a:t>
            </a:r>
            <a:r>
              <a:rPr lang="en-US" baseline="-25000" dirty="0" smtClean="0">
                <a:latin typeface="Arial" pitchFamily="34" charset="0"/>
              </a:rPr>
              <a:t>e</a:t>
            </a:r>
            <a:r>
              <a:rPr lang="en-US" dirty="0" smtClean="0">
                <a:latin typeface="Arial" pitchFamily="34" charset="0"/>
              </a:rPr>
              <a:t>= </a:t>
            </a:r>
            <a:r>
              <a:rPr lang="en-US" u="sng" dirty="0" smtClean="0">
                <a:latin typeface="Arial" pitchFamily="34" charset="0"/>
              </a:rPr>
              <a:t>Row Marginal X Column Marginal</a:t>
            </a:r>
          </a:p>
          <a:p>
            <a:pPr lvl="1">
              <a:buNone/>
            </a:pPr>
            <a:r>
              <a:rPr lang="en-US" dirty="0" smtClean="0">
                <a:latin typeface="Arial" pitchFamily="34" charset="0"/>
              </a:rPr>
              <a:t>						N</a:t>
            </a:r>
          </a:p>
          <a:p>
            <a:pPr lvl="0"/>
            <a:endParaRPr lang="en-US" baseline="-25000" dirty="0" smtClean="0">
              <a:latin typeface="Arial" pitchFamily="34" charset="0"/>
            </a:endParaRPr>
          </a:p>
          <a:p>
            <a:r>
              <a:rPr lang="en-US" sz="2400" dirty="0" smtClean="0"/>
              <a:t>So, for each cell, calculate the difference between the actual frequencies (“observed”) and what frequencies would be expected if the null was true (“expected”).  Square, and divide by the expected frequency.</a:t>
            </a:r>
          </a:p>
          <a:p>
            <a:r>
              <a:rPr lang="en-US" sz="2400" dirty="0" smtClean="0">
                <a:latin typeface="Arial" pitchFamily="34" charset="0"/>
                <a:cs typeface="Arial" pitchFamily="34" charset="0"/>
              </a:rPr>
              <a:t>Add the results from each cell.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3110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905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1-WAY CHI SQUARE</a:t>
            </a:r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137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1-way Chi Square Example:  There is an even distribution of membership across 4 political parties (N=40 UMD students)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b="1" i="1" dirty="0" smtClean="0"/>
              <a:t>Find the expected cell frequencies</a:t>
            </a:r>
            <a:r>
              <a:rPr lang="en-US" sz="2000" dirty="0" smtClean="0"/>
              <a:t> (</a:t>
            </a:r>
            <a:r>
              <a:rPr lang="en-US" sz="1600" dirty="0" smtClean="0"/>
              <a:t>F</a:t>
            </a:r>
            <a:r>
              <a:rPr lang="en-US" sz="1600" baseline="-25000" dirty="0" smtClean="0"/>
              <a:t>e </a:t>
            </a:r>
            <a:r>
              <a:rPr lang="en-US" sz="1600" dirty="0" smtClean="0"/>
              <a:t>= N / K)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</p:txBody>
      </p:sp>
      <p:graphicFrame>
        <p:nvGraphicFramePr>
          <p:cNvPr id="295940" name="Group 4"/>
          <p:cNvGraphicFramePr>
            <a:graphicFrameLocks noGrp="1"/>
          </p:cNvGraphicFramePr>
          <p:nvPr>
            <p:ph sz="half" idx="4294967295"/>
          </p:nvPr>
        </p:nvGraphicFramePr>
        <p:xfrm>
          <a:off x="762000" y="2971800"/>
          <a:ext cx="3876675" cy="2667000"/>
        </p:xfrm>
        <a:graphic>
          <a:graphicData uri="http://schemas.openxmlformats.org/drawingml/2006/table">
            <a:tbl>
              <a:tblPr/>
              <a:tblGrid>
                <a:gridCol w="1752600"/>
                <a:gridCol w="1066800"/>
                <a:gridCol w="1057275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Categories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F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F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Republican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Democrat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Independ.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Green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3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905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1-WAY CHI SQUARE</a:t>
            </a:r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82000" cy="91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1-way Chi Square Example:  There is an even distribution of membership across 4 political parties (N=40 UMD students)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smtClean="0"/>
              <a:t>Compare observed &amp; expected frequencies cell-by-cell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1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smtClean="0"/>
          </a:p>
        </p:txBody>
      </p:sp>
      <p:graphicFrame>
        <p:nvGraphicFramePr>
          <p:cNvPr id="297988" name="Group 4"/>
          <p:cNvGraphicFramePr>
            <a:graphicFrameLocks noGrp="1"/>
          </p:cNvGraphicFramePr>
          <p:nvPr>
            <p:ph sz="half" idx="4294967295"/>
          </p:nvPr>
        </p:nvGraphicFramePr>
        <p:xfrm>
          <a:off x="762000" y="2971800"/>
          <a:ext cx="7848600" cy="2667000"/>
        </p:xfrm>
        <a:graphic>
          <a:graphicData uri="http://schemas.openxmlformats.org/drawingml/2006/table">
            <a:tbl>
              <a:tblPr/>
              <a:tblGrid>
                <a:gridCol w="1752600"/>
                <a:gridCol w="1066800"/>
                <a:gridCol w="1057275"/>
                <a:gridCol w="1000125"/>
                <a:gridCol w="1295400"/>
                <a:gridCol w="16764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Categories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F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F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f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o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 - f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Republican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Democrat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Independ.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Green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98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905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1-WAY CHI SQUARE</a:t>
            </a:r>
          </a:p>
        </p:txBody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82000" cy="91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1-way Chi Square Example:  There is an even distribution of membership across 4 political parties (N=40 UMD students)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smtClean="0"/>
              <a:t>Square the difference between observed &amp; expected frequencies</a:t>
            </a:r>
          </a:p>
        </p:txBody>
      </p:sp>
      <p:graphicFrame>
        <p:nvGraphicFramePr>
          <p:cNvPr id="300036" name="Group 4"/>
          <p:cNvGraphicFramePr>
            <a:graphicFrameLocks noGrp="1"/>
          </p:cNvGraphicFramePr>
          <p:nvPr>
            <p:ph sz="half" idx="4294967295"/>
          </p:nvPr>
        </p:nvGraphicFramePr>
        <p:xfrm>
          <a:off x="762000" y="2971800"/>
          <a:ext cx="7848600" cy="2667000"/>
        </p:xfrm>
        <a:graphic>
          <a:graphicData uri="http://schemas.openxmlformats.org/drawingml/2006/table">
            <a:tbl>
              <a:tblPr/>
              <a:tblGrid>
                <a:gridCol w="1752600"/>
                <a:gridCol w="1066800"/>
                <a:gridCol w="1057275"/>
                <a:gridCol w="1000125"/>
                <a:gridCol w="1295400"/>
                <a:gridCol w="16764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Categories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F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F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f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o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 - f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(f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o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 - f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e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)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Republican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Democrat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Independ.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Green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3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905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1-WAY CHI SQUARE</a:t>
            </a:r>
          </a:p>
        </p:txBody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82000" cy="9144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000" smtClean="0"/>
              <a:t>1-way Chi Square Example:  There is an even distribution of membership across 4 political parties (N=40 UMD students)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1800" smtClean="0"/>
              <a:t>Divide that difference by expected frequency</a:t>
            </a:r>
          </a:p>
        </p:txBody>
      </p:sp>
      <p:graphicFrame>
        <p:nvGraphicFramePr>
          <p:cNvPr id="302084" name="Group 4"/>
          <p:cNvGraphicFramePr>
            <a:graphicFrameLocks noGrp="1"/>
          </p:cNvGraphicFramePr>
          <p:nvPr>
            <p:ph sz="half" idx="4294967295"/>
          </p:nvPr>
        </p:nvGraphicFramePr>
        <p:xfrm>
          <a:off x="762000" y="2971800"/>
          <a:ext cx="7848600" cy="3200400"/>
        </p:xfrm>
        <a:graphic>
          <a:graphicData uri="http://schemas.openxmlformats.org/drawingml/2006/table">
            <a:tbl>
              <a:tblPr/>
              <a:tblGrid>
                <a:gridCol w="1752600"/>
                <a:gridCol w="1066800"/>
                <a:gridCol w="1057275"/>
                <a:gridCol w="1000125"/>
                <a:gridCol w="1295400"/>
                <a:gridCol w="16764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Categories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F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F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f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o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 - f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(f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o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 - f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e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)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(f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o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  - f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e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)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 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/f</a:t>
                      </a:r>
                      <a:r>
                        <a:rPr kumimoji="0" lang="en-US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Republican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0.4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Democrat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Independ.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0.1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Green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l-G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∑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=</a:t>
                      </a:r>
                      <a:endParaRPr kumimoji="0" lang="el-G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4.6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208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Interpreting Chi-Square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Chi-square has no intuitive meaning, it can range from zero to very large</a:t>
            </a:r>
          </a:p>
          <a:p>
            <a:pPr lvl="1" eaLnBrk="1" hangingPunct="1">
              <a:defRPr/>
            </a:pPr>
            <a:r>
              <a:rPr lang="en-US" dirty="0" smtClean="0"/>
              <a:t>As with other test statistics, the real interest is the “p value” associated with the calculated chi-square value</a:t>
            </a:r>
          </a:p>
          <a:p>
            <a:pPr lvl="2" eaLnBrk="1" hangingPunct="1">
              <a:defRPr/>
            </a:pPr>
            <a:r>
              <a:rPr lang="en-US" dirty="0" smtClean="0"/>
              <a:t>Conventional testing = find </a:t>
            </a:r>
            <a:r>
              <a:rPr lang="en-US" sz="3200" dirty="0" smtClean="0">
                <a:latin typeface="Times New Roman" pitchFamily="18" charset="0"/>
              </a:rPr>
              <a:t>χ</a:t>
            </a:r>
            <a:r>
              <a:rPr lang="en-US" dirty="0" smtClean="0">
                <a:latin typeface="Times New Roman" pitchFamily="18" charset="0"/>
              </a:rPr>
              <a:t>2 (critical) </a:t>
            </a:r>
            <a:r>
              <a:rPr lang="en-US" dirty="0" smtClean="0"/>
              <a:t>for stated “alpha” (.05, .01, etc.) </a:t>
            </a:r>
          </a:p>
          <a:p>
            <a:pPr lvl="3" eaLnBrk="1" hangingPunct="1">
              <a:defRPr/>
            </a:pPr>
            <a:r>
              <a:rPr lang="en-US" dirty="0" smtClean="0"/>
              <a:t>Reject if </a:t>
            </a:r>
            <a:r>
              <a:rPr lang="en-US" sz="2800" dirty="0" smtClean="0">
                <a:latin typeface="Times New Roman" pitchFamily="18" charset="0"/>
              </a:rPr>
              <a:t>χ</a:t>
            </a:r>
            <a:r>
              <a:rPr lang="en-US" dirty="0" smtClean="0">
                <a:latin typeface="Times New Roman" pitchFamily="18" charset="0"/>
              </a:rPr>
              <a:t>2  (observed) is </a:t>
            </a:r>
            <a:r>
              <a:rPr lang="en-US" dirty="0" smtClean="0"/>
              <a:t>greater than </a:t>
            </a:r>
            <a:r>
              <a:rPr lang="en-US" dirty="0" smtClean="0">
                <a:latin typeface="Times New Roman" pitchFamily="18" charset="0"/>
              </a:rPr>
              <a:t>χ</a:t>
            </a:r>
            <a:r>
              <a:rPr lang="en-US" sz="1600" dirty="0" smtClean="0">
                <a:latin typeface="Times New Roman" pitchFamily="18" charset="0"/>
              </a:rPr>
              <a:t>2 </a:t>
            </a:r>
            <a:r>
              <a:rPr lang="en-US" dirty="0" smtClean="0">
                <a:latin typeface="Times New Roman" pitchFamily="18" charset="0"/>
              </a:rPr>
              <a:t>(critical) </a:t>
            </a:r>
            <a:endParaRPr lang="en-US" dirty="0" smtClean="0"/>
          </a:p>
          <a:p>
            <a:pPr lvl="2" eaLnBrk="1" hangingPunct="1">
              <a:defRPr/>
            </a:pPr>
            <a:r>
              <a:rPr lang="en-US" dirty="0" smtClean="0"/>
              <a:t>SPSS: find the exact probability of obtaining the </a:t>
            </a:r>
            <a:r>
              <a:rPr lang="en-US" dirty="0" smtClean="0">
                <a:latin typeface="Times New Roman" pitchFamily="18" charset="0"/>
              </a:rPr>
              <a:t>χ2</a:t>
            </a:r>
            <a:r>
              <a:rPr lang="en-US" dirty="0" smtClean="0"/>
              <a:t> under the null (reject if less than alpha)</a:t>
            </a:r>
          </a:p>
          <a:p>
            <a:pPr lvl="2" eaLnBrk="1" hangingPunct="1">
              <a:buFontTx/>
              <a:buNone/>
              <a:defRPr/>
            </a:pPr>
            <a:r>
              <a:rPr lang="en-US" dirty="0" smtClean="0"/>
              <a:t> </a:t>
            </a:r>
          </a:p>
          <a:p>
            <a:pPr lvl="1"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Example of Chi-Square Sampling Distributions (Assuming Null is True)</a:t>
            </a:r>
          </a:p>
        </p:txBody>
      </p:sp>
      <p:pic>
        <p:nvPicPr>
          <p:cNvPr id="1945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524000"/>
            <a:ext cx="5867400" cy="508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8392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>
                <a:latin typeface="Times New Roman" pitchFamily="18" charset="0"/>
              </a:rPr>
              <a:t>Interpreting χ</a:t>
            </a:r>
            <a:r>
              <a:rPr lang="en-US" sz="3600" baseline="30000" dirty="0" smtClean="0">
                <a:latin typeface="Times New Roman" pitchFamily="18" charset="0"/>
              </a:rPr>
              <a:t>2  </a:t>
            </a:r>
            <a:r>
              <a:rPr lang="en-US" sz="3600" dirty="0" smtClean="0">
                <a:latin typeface="Times New Roman" pitchFamily="18" charset="0"/>
              </a:rPr>
              <a:t>the old fashioned way:</a:t>
            </a:r>
            <a:br>
              <a:rPr lang="en-US" sz="3600" dirty="0" smtClean="0">
                <a:latin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</a:rPr>
              <a:t>The UMD political party example </a:t>
            </a:r>
            <a:r>
              <a:rPr lang="en-US" dirty="0" smtClean="0"/>
              <a:t>	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9248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Chi square = 4.6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err="1" smtClean="0"/>
              <a:t>df</a:t>
            </a:r>
            <a:r>
              <a:rPr lang="en-US" sz="2400" dirty="0" smtClean="0"/>
              <a:t> (1-way Chi square) = K-1 = 3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i="1" dirty="0" smtClean="0"/>
              <a:t>X</a:t>
            </a:r>
            <a:r>
              <a:rPr lang="en-US" sz="2400" baseline="30000" dirty="0" smtClean="0"/>
              <a:t>2</a:t>
            </a:r>
            <a:r>
              <a:rPr lang="en-US" sz="2400" baseline="-25000" dirty="0" smtClean="0"/>
              <a:t> (critical) </a:t>
            </a:r>
            <a:r>
              <a:rPr lang="en-US" sz="2400" dirty="0" smtClean="0"/>
              <a:t>(p&lt;.05) = 7.815 (from Appendix C)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Obtained (4.6) &lt; critical (7.815)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Decision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/>
              <a:t>Fail to reject the null hypothesis.  There is not a significant difference in political party membership at UMD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baseline="30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1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413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15963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2-WAY CHI SQUARE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762000"/>
            <a:ext cx="8153400" cy="24384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/>
              <a:t>For use with BIVARIATE Contingency Tables</a:t>
            </a:r>
          </a:p>
          <a:p>
            <a:pPr lvl="1" eaLnBrk="1" hangingPunct="1">
              <a:defRPr/>
            </a:pPr>
            <a:endParaRPr lang="en-US" sz="2000" dirty="0" smtClean="0"/>
          </a:p>
          <a:p>
            <a:pPr lvl="1" eaLnBrk="1" hangingPunct="1">
              <a:defRPr/>
            </a:pPr>
            <a:r>
              <a:rPr lang="en-US" sz="2000" dirty="0" smtClean="0"/>
              <a:t>Display the scores of cases on two different variables at the same time (rows are always </a:t>
            </a:r>
            <a:r>
              <a:rPr lang="en-US" sz="2000" dirty="0" smtClean="0">
                <a:solidFill>
                  <a:schemeClr val="folHlink"/>
                </a:solidFill>
              </a:rPr>
              <a:t>DV</a:t>
            </a:r>
            <a:r>
              <a:rPr lang="en-US" sz="2000" dirty="0" smtClean="0">
                <a:solidFill>
                  <a:schemeClr val="accent2"/>
                </a:solidFill>
              </a:rPr>
              <a:t> </a:t>
            </a:r>
            <a:r>
              <a:rPr lang="en-US" sz="2000" dirty="0" smtClean="0"/>
              <a:t>&amp; columns are always </a:t>
            </a:r>
            <a:r>
              <a:rPr lang="en-US" sz="2000" dirty="0" smtClean="0">
                <a:solidFill>
                  <a:srgbClr val="FF0000"/>
                </a:solidFill>
              </a:rPr>
              <a:t>IV</a:t>
            </a:r>
            <a:r>
              <a:rPr lang="en-US" sz="2000" dirty="0" smtClean="0"/>
              <a:t>)</a:t>
            </a:r>
          </a:p>
          <a:p>
            <a:pPr lvl="1" eaLnBrk="1" hangingPunct="1">
              <a:defRPr/>
            </a:pPr>
            <a:r>
              <a:rPr lang="en-US" sz="2000" dirty="0" smtClean="0"/>
              <a:t>Intersection of rows &amp; columns is called “cells” </a:t>
            </a:r>
          </a:p>
          <a:p>
            <a:pPr lvl="1" eaLnBrk="1" hangingPunct="1">
              <a:defRPr/>
            </a:pPr>
            <a:r>
              <a:rPr lang="en-US" sz="2000" dirty="0" smtClean="0"/>
              <a:t>Column &amp; row </a:t>
            </a:r>
            <a:r>
              <a:rPr lang="en-US" sz="2000" dirty="0" smtClean="0">
                <a:solidFill>
                  <a:srgbClr val="66FF33"/>
                </a:solidFill>
              </a:rPr>
              <a:t>marginal totals</a:t>
            </a:r>
            <a:r>
              <a:rPr lang="en-US" sz="2000" dirty="0" smtClean="0"/>
              <a:t> (a.k.a. “subtotals”) should always add up to N</a:t>
            </a:r>
          </a:p>
          <a:p>
            <a:pPr lvl="1" eaLnBrk="1" hangingPunct="1">
              <a:defRPr/>
            </a:pPr>
            <a:endParaRPr lang="en-US" sz="2000" dirty="0" smtClean="0"/>
          </a:p>
        </p:txBody>
      </p:sp>
      <p:graphicFrame>
        <p:nvGraphicFramePr>
          <p:cNvPr id="306211" name="Group 35"/>
          <p:cNvGraphicFramePr>
            <a:graphicFrameLocks noGrp="1"/>
          </p:cNvGraphicFramePr>
          <p:nvPr>
            <p:ph sz="half" idx="4294967295"/>
          </p:nvPr>
        </p:nvGraphicFramePr>
        <p:xfrm>
          <a:off x="685800" y="3963988"/>
          <a:ext cx="8001000" cy="2361566"/>
        </p:xfrm>
        <a:graphic>
          <a:graphicData uri="http://schemas.openxmlformats.org/drawingml/2006/table">
            <a:tbl>
              <a:tblPr/>
              <a:tblGrid>
                <a:gridCol w="2462213"/>
                <a:gridCol w="2000250"/>
                <a:gridCol w="1846262"/>
                <a:gridCol w="1692275"/>
              </a:tblGrid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N=40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Packers Fan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Vikings Fan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TOTALS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Have most of original teeth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Do not have most of original teeth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TOTALS: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35" name="Line 31"/>
          <p:cNvSpPr>
            <a:spLocks noChangeShapeType="1"/>
          </p:cNvSpPr>
          <p:nvPr/>
        </p:nvSpPr>
        <p:spPr bwMode="auto">
          <a:xfrm flipH="1">
            <a:off x="6248400" y="2133600"/>
            <a:ext cx="1524000" cy="1752600"/>
          </a:xfrm>
          <a:prstGeom prst="line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36" name="Line 32"/>
          <p:cNvSpPr>
            <a:spLocks noChangeShapeType="1"/>
          </p:cNvSpPr>
          <p:nvPr/>
        </p:nvSpPr>
        <p:spPr bwMode="auto">
          <a:xfrm flipH="1">
            <a:off x="3886200" y="2133600"/>
            <a:ext cx="3733800" cy="1828800"/>
          </a:xfrm>
          <a:prstGeom prst="line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37" name="Line 33"/>
          <p:cNvSpPr>
            <a:spLocks noChangeShapeType="1"/>
          </p:cNvSpPr>
          <p:nvPr/>
        </p:nvSpPr>
        <p:spPr bwMode="auto">
          <a:xfrm flipH="1">
            <a:off x="2133600" y="2133600"/>
            <a:ext cx="2590800" cy="2133600"/>
          </a:xfrm>
          <a:prstGeom prst="line">
            <a:avLst/>
          </a:prstGeom>
          <a:noFill/>
          <a:ln w="38100">
            <a:solidFill>
              <a:schemeClr val="folHlink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1538" name="Line 34"/>
          <p:cNvSpPr>
            <a:spLocks noChangeShapeType="1"/>
          </p:cNvSpPr>
          <p:nvPr/>
        </p:nvSpPr>
        <p:spPr bwMode="auto">
          <a:xfrm>
            <a:off x="2819400" y="3124200"/>
            <a:ext cx="4800600" cy="27432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Interpreting a Contingency Table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WHAT IS IN THE INDIVIDUAL CELLS?</a:t>
            </a:r>
          </a:p>
          <a:p>
            <a:pPr lvl="1" eaLnBrk="1" hangingPunct="1">
              <a:defRPr/>
            </a:pPr>
            <a:r>
              <a:rPr lang="en-US" dirty="0" smtClean="0"/>
              <a:t>The number of cases that fit in that particular cell</a:t>
            </a:r>
          </a:p>
          <a:p>
            <a:pPr lvl="2" eaLnBrk="1" hangingPunct="1">
              <a:defRPr/>
            </a:pPr>
            <a:r>
              <a:rPr lang="en-US" dirty="0" smtClean="0"/>
              <a:t>In other words, </a:t>
            </a:r>
            <a:r>
              <a:rPr lang="en-US" u="sng" dirty="0" smtClean="0"/>
              <a:t>frequencies</a:t>
            </a:r>
            <a:r>
              <a:rPr lang="en-US" dirty="0" smtClean="0"/>
              <a:t> (number of cases that fit criteria)</a:t>
            </a:r>
          </a:p>
          <a:p>
            <a:pPr lvl="1" eaLnBrk="1" hangingPunct="1">
              <a:defRPr/>
            </a:pPr>
            <a:r>
              <a:rPr lang="en-US" dirty="0" smtClean="0"/>
              <a:t>For small tables, and/or small sample sizes, it may be possible to detect relationships by “eyeballing” frequencies.  For most..</a:t>
            </a:r>
          </a:p>
          <a:p>
            <a:pPr lvl="2" eaLnBrk="1" hangingPunct="1">
              <a:defRPr/>
            </a:pPr>
            <a:r>
              <a:rPr lang="en-US" dirty="0" smtClean="0"/>
              <a:t>Convert to Percentages: a way to </a:t>
            </a:r>
            <a:r>
              <a:rPr lang="en-US" u="sng" dirty="0" smtClean="0"/>
              <a:t>standardize cells</a:t>
            </a:r>
            <a:r>
              <a:rPr lang="en-US" dirty="0" smtClean="0"/>
              <a:t> and make relationships more apparent</a:t>
            </a:r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>Null Hypothesis for 2-Way </a:t>
            </a:r>
            <a:r>
              <a:rPr lang="en-US" sz="4000" dirty="0" smtClean="0">
                <a:latin typeface="Times New Roman" pitchFamily="18" charset="0"/>
              </a:rPr>
              <a:t>χ2</a:t>
            </a:r>
            <a:endParaRPr lang="en-US" sz="4000" dirty="0" smtClean="0"/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en-US" dirty="0" smtClean="0"/>
              <a:t>The two variables are independent</a:t>
            </a:r>
          </a:p>
          <a:p>
            <a:pPr lvl="1" eaLnBrk="1" hangingPunct="1">
              <a:defRPr/>
            </a:pPr>
            <a:r>
              <a:rPr lang="en-US" dirty="0" smtClean="0"/>
              <a:t>Independence:</a:t>
            </a:r>
          </a:p>
          <a:p>
            <a:pPr lvl="2" eaLnBrk="1" hangingPunct="1">
              <a:defRPr/>
            </a:pPr>
            <a:r>
              <a:rPr lang="en-US" dirty="0" smtClean="0"/>
              <a:t>Classification of a case into a category on one variable has no effect on the probability that the case will be classified into any category of the second variable</a:t>
            </a:r>
          </a:p>
          <a:p>
            <a:pPr lvl="2" eaLnBrk="1" hangingPunct="1">
              <a:defRPr/>
            </a:pPr>
            <a:r>
              <a:rPr lang="en-US" dirty="0" smtClean="0"/>
              <a:t>Fan status (Viking vs. Packer) is not related to whether or not a person has most of their original teeth.</a:t>
            </a:r>
          </a:p>
          <a:p>
            <a:pPr lvl="3" eaLnBrk="1" hangingPunct="1">
              <a:defRPr/>
            </a:pPr>
            <a:r>
              <a:rPr lang="en-US" dirty="0" smtClean="0"/>
              <a:t>Knowing someone’s fan status will not help you predict their tooth status.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 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/>
              <a:t>  </a:t>
            </a:r>
          </a:p>
        </p:txBody>
      </p:sp>
      <p:graphicFrame>
        <p:nvGraphicFramePr>
          <p:cNvPr id="310276" name="Group 4"/>
          <p:cNvGraphicFramePr>
            <a:graphicFrameLocks noGrp="1"/>
          </p:cNvGraphicFramePr>
          <p:nvPr>
            <p:ph sz="half" idx="4294967295"/>
          </p:nvPr>
        </p:nvGraphicFramePr>
        <p:xfrm>
          <a:off x="685800" y="4191000"/>
          <a:ext cx="8001000" cy="2276158"/>
        </p:xfrm>
        <a:graphic>
          <a:graphicData uri="http://schemas.openxmlformats.org/drawingml/2006/table">
            <a:tbl>
              <a:tblPr/>
              <a:tblGrid>
                <a:gridCol w="2438400"/>
                <a:gridCol w="2024063"/>
                <a:gridCol w="1846262"/>
                <a:gridCol w="1692275"/>
              </a:tblGrid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N=40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Packers Fan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Vikings Fan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TOTALS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Have most of original teeth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14 (10.5)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7 (10.5)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Do not have most of original teeth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6 (9.5)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13 (9.5)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TOTALS: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0303" name="Rectangle 31"/>
          <p:cNvSpPr>
            <a:spLocks noChangeArrowheads="1"/>
          </p:cNvSpPr>
          <p:nvPr/>
        </p:nvSpPr>
        <p:spPr bwMode="auto">
          <a:xfrm>
            <a:off x="609600" y="228600"/>
            <a:ext cx="807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1" hangingPunct="1">
              <a:defRPr/>
            </a:pPr>
            <a:r>
              <a:rPr lang="en-US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2-WAY CHI SQUARE</a:t>
            </a:r>
          </a:p>
        </p:txBody>
      </p:sp>
      <p:sp>
        <p:nvSpPr>
          <p:cNvPr id="310304" name="Rectangle 32"/>
          <p:cNvSpPr>
            <a:spLocks noChangeArrowheads="1"/>
          </p:cNvSpPr>
          <p:nvPr/>
        </p:nvSpPr>
        <p:spPr bwMode="auto">
          <a:xfrm>
            <a:off x="990600" y="914400"/>
            <a:ext cx="7086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/>
            </a:pPr>
            <a:r>
              <a:rPr lang="en-US" sz="28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Find the expected frequencies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tx2"/>
              </a:buClr>
              <a:buSzPct val="50000"/>
              <a:buFont typeface="Wingdings" pitchFamily="2" charset="2"/>
              <a:buChar char="l"/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F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e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= </a:t>
            </a:r>
            <a:r>
              <a:rPr lang="en-US" sz="2400" u="sng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Row Marginal X Column Marginal</a:t>
            </a:r>
          </a:p>
          <a:p>
            <a:pPr marL="2057400" lvl="4" indent="-228600" eaLnBrk="1" hangingPunct="1"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                  N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endParaRPr lang="en-US" sz="2800" b="1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310307" name="Text Box 35"/>
          <p:cNvSpPr txBox="1">
            <a:spLocks noChangeArrowheads="1"/>
          </p:cNvSpPr>
          <p:nvPr/>
        </p:nvSpPr>
        <p:spPr bwMode="auto">
          <a:xfrm>
            <a:off x="1279525" y="2362200"/>
            <a:ext cx="78644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2" eaLnBrk="1" hangingPunct="1">
              <a:buFontTx/>
              <a:buChar char="•"/>
            </a:pPr>
            <a:r>
              <a:rPr lang="en-US" sz="2400" dirty="0" smtClean="0"/>
              <a:t>“Have teeth” </a:t>
            </a:r>
            <a:r>
              <a:rPr lang="en-US" sz="2400" dirty="0"/>
              <a:t>Row = (21 x 20)/40 =420/40=10.5</a:t>
            </a:r>
          </a:p>
          <a:p>
            <a:pPr lvl="2" eaLnBrk="1" hangingPunct="1">
              <a:buFontTx/>
              <a:buChar char="•"/>
            </a:pPr>
            <a:r>
              <a:rPr lang="en-US" sz="2400" dirty="0" smtClean="0"/>
              <a:t>“Don’t have” </a:t>
            </a:r>
            <a:r>
              <a:rPr lang="en-US" sz="2400" dirty="0"/>
              <a:t>Row =  (19 x 20)/40 = 380/40= 9.5</a:t>
            </a:r>
          </a:p>
          <a:p>
            <a:pPr eaLnBrk="1" hangingPunct="1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030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>
                <a:latin typeface="Times New Roman" pitchFamily="18" charset="0"/>
              </a:rPr>
              <a:t>χ</a:t>
            </a:r>
            <a:r>
              <a:rPr lang="en-US" sz="4000" baseline="30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  = </a:t>
            </a:r>
            <a:r>
              <a:rPr lang="el-GR" dirty="0">
                <a:latin typeface="Arial" pitchFamily="34" charset="0"/>
                <a:cs typeface="Arial" pitchFamily="34" charset="0"/>
              </a:rPr>
              <a:t>∑</a:t>
            </a:r>
            <a:r>
              <a:rPr lang="en-US" dirty="0">
                <a:latin typeface="Arial" pitchFamily="34" charset="0"/>
                <a:cs typeface="Arial" pitchFamily="34" charset="0"/>
              </a:rPr>
              <a:t> [</a:t>
            </a:r>
            <a:r>
              <a:rPr lang="en-US" dirty="0">
                <a:latin typeface="Arial" pitchFamily="34" charset="0"/>
              </a:rPr>
              <a:t>(</a:t>
            </a:r>
            <a:r>
              <a:rPr lang="en-US" dirty="0" err="1">
                <a:latin typeface="Arial" pitchFamily="34" charset="0"/>
              </a:rPr>
              <a:t>f</a:t>
            </a:r>
            <a:r>
              <a:rPr lang="en-US" baseline="-25000" dirty="0" err="1">
                <a:latin typeface="Arial" pitchFamily="34" charset="0"/>
              </a:rPr>
              <a:t>o</a:t>
            </a:r>
            <a:r>
              <a:rPr lang="en-US" dirty="0">
                <a:latin typeface="Arial" pitchFamily="34" charset="0"/>
              </a:rPr>
              <a:t>  - </a:t>
            </a:r>
            <a:r>
              <a:rPr lang="en-US" dirty="0" err="1">
                <a:latin typeface="Arial" pitchFamily="34" charset="0"/>
              </a:rPr>
              <a:t>f</a:t>
            </a:r>
            <a:r>
              <a:rPr lang="en-US" baseline="-25000" dirty="0" err="1">
                <a:latin typeface="Arial" pitchFamily="34" charset="0"/>
              </a:rPr>
              <a:t>e</a:t>
            </a:r>
            <a:r>
              <a:rPr lang="en-US" dirty="0">
                <a:latin typeface="Arial" pitchFamily="34" charset="0"/>
              </a:rPr>
              <a:t>)</a:t>
            </a:r>
            <a:r>
              <a:rPr lang="en-US" baseline="30000" dirty="0">
                <a:latin typeface="Arial" pitchFamily="34" charset="0"/>
              </a:rPr>
              <a:t>2 </a:t>
            </a:r>
            <a:r>
              <a:rPr lang="en-US" dirty="0">
                <a:latin typeface="Arial" pitchFamily="34" charset="0"/>
              </a:rPr>
              <a:t>/</a:t>
            </a:r>
            <a:r>
              <a:rPr lang="en-US" dirty="0" err="1">
                <a:latin typeface="Arial" pitchFamily="34" charset="0"/>
              </a:rPr>
              <a:t>f</a:t>
            </a:r>
            <a:r>
              <a:rPr lang="en-US" baseline="-25000" dirty="0" err="1">
                <a:latin typeface="Arial" pitchFamily="34" charset="0"/>
              </a:rPr>
              <a:t>e</a:t>
            </a:r>
            <a:r>
              <a:rPr lang="en-US" dirty="0">
                <a:latin typeface="Arial" pitchFamily="34" charset="0"/>
              </a:rPr>
              <a:t>]</a:t>
            </a:r>
            <a:br>
              <a:rPr lang="en-US" dirty="0">
                <a:latin typeface="Arial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(14-10.5)</a:t>
            </a:r>
            <a:r>
              <a:rPr lang="en-US" baseline="30000" dirty="0">
                <a:latin typeface="Times New Roman" pitchFamily="18" charset="0"/>
              </a:rPr>
              <a:t> </a:t>
            </a:r>
            <a:r>
              <a:rPr lang="en-US" baseline="30000" dirty="0" smtClean="0">
                <a:latin typeface="Times New Roman" pitchFamily="18" charset="0"/>
              </a:rPr>
              <a:t>2 </a:t>
            </a:r>
            <a:r>
              <a:rPr lang="en-US" dirty="0">
                <a:latin typeface="Times New Roman" pitchFamily="18" charset="0"/>
              </a:rPr>
              <a:t>= </a:t>
            </a:r>
            <a:r>
              <a:rPr lang="en-US" dirty="0" smtClean="0">
                <a:latin typeface="Times New Roman" pitchFamily="18" charset="0"/>
              </a:rPr>
              <a:t>12.25  </a:t>
            </a:r>
            <a:r>
              <a:rPr lang="en-US" dirty="0" smtClean="0">
                <a:latin typeface="Times New Roman" pitchFamily="18" charset="0"/>
                <a:sym typeface="Wingdings" pitchFamily="2" charset="2"/>
              </a:rPr>
              <a:t></a:t>
            </a:r>
            <a:r>
              <a:rPr lang="en-US" dirty="0" smtClean="0">
                <a:latin typeface="Times New Roman" pitchFamily="18" charset="0"/>
              </a:rPr>
              <a:t>  12.25/10.5 = 1.17</a:t>
            </a:r>
            <a:endParaRPr lang="en-US" baseline="30000" dirty="0" smtClean="0">
              <a:latin typeface="Times New Roman" pitchFamily="18" charset="0"/>
            </a:endParaRPr>
          </a:p>
          <a:p>
            <a:r>
              <a:rPr lang="en-US" dirty="0" smtClean="0"/>
              <a:t>(7-10.5)</a:t>
            </a:r>
            <a:r>
              <a:rPr lang="en-US" baseline="30000" dirty="0">
                <a:latin typeface="Times New Roman" pitchFamily="18" charset="0"/>
              </a:rPr>
              <a:t> </a:t>
            </a:r>
            <a:r>
              <a:rPr lang="en-US" baseline="30000" dirty="0" smtClean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</a:rPr>
              <a:t>12.25 </a:t>
            </a:r>
            <a:r>
              <a:rPr lang="en-US" dirty="0">
                <a:latin typeface="Times New Roman" pitchFamily="18" charset="0"/>
                <a:sym typeface="Wingdings" pitchFamily="2" charset="2"/>
              </a:rPr>
              <a:t></a:t>
            </a:r>
            <a:r>
              <a:rPr lang="en-US" dirty="0" smtClean="0">
                <a:latin typeface="Times New Roman" pitchFamily="18" charset="0"/>
              </a:rPr>
              <a:t>     12.25/10.5 </a:t>
            </a:r>
            <a:r>
              <a:rPr lang="en-US" dirty="0">
                <a:latin typeface="Times New Roman" pitchFamily="18" charset="0"/>
              </a:rPr>
              <a:t>= 1.17</a:t>
            </a:r>
            <a:endParaRPr lang="en-US" baseline="30000" dirty="0">
              <a:latin typeface="Times New Roman" pitchFamily="18" charset="0"/>
            </a:endParaRPr>
          </a:p>
          <a:p>
            <a:r>
              <a:rPr lang="en-US" dirty="0" smtClean="0"/>
              <a:t>(6-9.5)</a:t>
            </a:r>
            <a:r>
              <a:rPr lang="en-US" baseline="30000" dirty="0">
                <a:latin typeface="Times New Roman" pitchFamily="18" charset="0"/>
              </a:rPr>
              <a:t> </a:t>
            </a:r>
            <a:r>
              <a:rPr lang="en-US" baseline="30000" dirty="0" smtClean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 = </a:t>
            </a:r>
            <a:r>
              <a:rPr lang="en-US" dirty="0" smtClean="0">
                <a:latin typeface="Times New Roman" pitchFamily="18" charset="0"/>
              </a:rPr>
              <a:t>12.25 </a:t>
            </a:r>
            <a:r>
              <a:rPr lang="en-US" dirty="0">
                <a:latin typeface="Times New Roman" pitchFamily="18" charset="0"/>
                <a:sym typeface="Wingdings" pitchFamily="2" charset="2"/>
              </a:rPr>
              <a:t></a:t>
            </a:r>
            <a:r>
              <a:rPr lang="en-US" dirty="0" smtClean="0">
                <a:latin typeface="Times New Roman" pitchFamily="18" charset="0"/>
              </a:rPr>
              <a:t>    12.25/9.5 </a:t>
            </a:r>
            <a:r>
              <a:rPr lang="en-US" dirty="0">
                <a:latin typeface="Times New Roman" pitchFamily="18" charset="0"/>
              </a:rPr>
              <a:t>= </a:t>
            </a:r>
            <a:r>
              <a:rPr lang="en-US" dirty="0" smtClean="0">
                <a:latin typeface="Times New Roman" pitchFamily="18" charset="0"/>
              </a:rPr>
              <a:t>1.29</a:t>
            </a:r>
            <a:endParaRPr lang="en-US" baseline="30000" dirty="0">
              <a:latin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</a:rPr>
              <a:t>(13-9.5)</a:t>
            </a:r>
            <a:r>
              <a:rPr lang="en-US" baseline="30000" dirty="0">
                <a:latin typeface="Times New Roman" pitchFamily="18" charset="0"/>
              </a:rPr>
              <a:t> </a:t>
            </a:r>
            <a:r>
              <a:rPr lang="en-US" baseline="30000" dirty="0" smtClean="0">
                <a:latin typeface="Times New Roman" pitchFamily="18" charset="0"/>
              </a:rPr>
              <a:t>2 </a:t>
            </a:r>
            <a:r>
              <a:rPr lang="en-US" dirty="0" smtClean="0">
                <a:latin typeface="Times New Roman" pitchFamily="18" charset="0"/>
              </a:rPr>
              <a:t>= 12.25</a:t>
            </a:r>
            <a:r>
              <a:rPr lang="en-US" dirty="0" smtClean="0"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dirty="0">
                <a:latin typeface="Times New Roman" pitchFamily="18" charset="0"/>
                <a:sym typeface="Wingdings" pitchFamily="2" charset="2"/>
              </a:rPr>
              <a:t></a:t>
            </a:r>
            <a:r>
              <a:rPr lang="en-US" dirty="0" smtClean="0">
                <a:latin typeface="Times New Roman" pitchFamily="18" charset="0"/>
              </a:rPr>
              <a:t>   12.25/9.5 </a:t>
            </a:r>
            <a:r>
              <a:rPr lang="en-US" dirty="0">
                <a:latin typeface="Times New Roman" pitchFamily="18" charset="0"/>
              </a:rPr>
              <a:t>= </a:t>
            </a:r>
            <a:r>
              <a:rPr lang="en-US" dirty="0" smtClean="0">
                <a:latin typeface="Times New Roman" pitchFamily="18" charset="0"/>
              </a:rPr>
              <a:t>1.29</a:t>
            </a:r>
            <a:endParaRPr lang="en-US" baseline="30000" dirty="0">
              <a:latin typeface="Times New Roman" pitchFamily="18" charset="0"/>
            </a:endParaRPr>
          </a:p>
          <a:p>
            <a:endParaRPr lang="en-US" dirty="0" smtClean="0">
              <a:latin typeface="Times New Roman" pitchFamily="18" charset="0"/>
            </a:endParaRPr>
          </a:p>
          <a:p>
            <a:endParaRPr lang="en-US" dirty="0">
              <a:latin typeface="Times New Roman" pitchFamily="18" charset="0"/>
            </a:endParaRPr>
          </a:p>
          <a:p>
            <a:r>
              <a:rPr lang="el-GR" dirty="0" smtClean="0">
                <a:latin typeface="Times New Roman" pitchFamily="18" charset="0"/>
              </a:rPr>
              <a:t>Χ</a:t>
            </a:r>
            <a:r>
              <a:rPr lang="en-US" sz="2800" baseline="30000" dirty="0" smtClean="0">
                <a:latin typeface="Times New Roman" pitchFamily="18" charset="0"/>
              </a:rPr>
              <a:t>2</a:t>
            </a:r>
            <a:r>
              <a:rPr lang="en-US" sz="2800" baseline="-25000" dirty="0" smtClean="0">
                <a:latin typeface="Times New Roman" pitchFamily="18" charset="0"/>
              </a:rPr>
              <a:t>observed</a:t>
            </a:r>
            <a:r>
              <a:rPr lang="en-US" sz="2800" dirty="0" smtClean="0">
                <a:latin typeface="Times New Roman" pitchFamily="18" charset="0"/>
              </a:rPr>
              <a:t> = 4.92</a:t>
            </a:r>
            <a:endParaRPr lang="en-US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3906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80010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2-WAY CHI SQUARE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990600"/>
            <a:ext cx="8001000" cy="5410200"/>
          </a:xfrm>
        </p:spPr>
        <p:txBody>
          <a:bodyPr/>
          <a:lstStyle/>
          <a:p>
            <a:pPr lvl="2" eaLnBrk="1" hangingPunct="1">
              <a:defRPr/>
            </a:pPr>
            <a:r>
              <a:rPr lang="en-US" sz="2000" dirty="0" smtClean="0"/>
              <a:t>Compare expected &amp; observed frequencies cell by cell</a:t>
            </a:r>
          </a:p>
          <a:p>
            <a:pPr lvl="3" eaLnBrk="1" hangingPunct="1">
              <a:buFont typeface="Wingdings" pitchFamily="2" charset="2"/>
              <a:buNone/>
              <a:defRPr/>
            </a:pPr>
            <a:endParaRPr lang="en-US" sz="1800" dirty="0" smtClean="0"/>
          </a:p>
          <a:p>
            <a:pPr lvl="2" eaLnBrk="1" hangingPunct="1">
              <a:defRPr/>
            </a:pPr>
            <a:r>
              <a:rPr lang="en-US" sz="2000" i="1" dirty="0" smtClean="0"/>
              <a:t>X</a:t>
            </a:r>
            <a:r>
              <a:rPr lang="en-US" sz="2000" baseline="30000" dirty="0" smtClean="0"/>
              <a:t>2</a:t>
            </a:r>
            <a:r>
              <a:rPr lang="en-US" sz="2000" baseline="-25000" dirty="0" smtClean="0"/>
              <a:t>(obtained)</a:t>
            </a:r>
            <a:r>
              <a:rPr lang="en-US" sz="2000" dirty="0" smtClean="0"/>
              <a:t> = 4.920</a:t>
            </a:r>
          </a:p>
          <a:p>
            <a:pPr lvl="2" eaLnBrk="1" hangingPunct="1">
              <a:buFontTx/>
              <a:buNone/>
              <a:defRPr/>
            </a:pPr>
            <a:endParaRPr lang="en-US" sz="2000" dirty="0" smtClean="0"/>
          </a:p>
          <a:p>
            <a:pPr lvl="2" eaLnBrk="1" hangingPunct="1">
              <a:defRPr/>
            </a:pPr>
            <a:r>
              <a:rPr lang="en-US" sz="2000" dirty="0" err="1" smtClean="0"/>
              <a:t>df</a:t>
            </a:r>
            <a:r>
              <a:rPr lang="en-US" sz="2000" dirty="0" smtClean="0"/>
              <a:t>= (r-1)(c-1) = 1 X 1 = 1</a:t>
            </a:r>
          </a:p>
          <a:p>
            <a:pPr lvl="2" eaLnBrk="1" hangingPunct="1">
              <a:buFontTx/>
              <a:buNone/>
              <a:defRPr/>
            </a:pPr>
            <a:endParaRPr lang="en-US" sz="2000" dirty="0" smtClean="0"/>
          </a:p>
          <a:p>
            <a:pPr lvl="2" eaLnBrk="1" hangingPunct="1">
              <a:defRPr/>
            </a:pPr>
            <a:r>
              <a:rPr lang="en-US" sz="2000" i="1" dirty="0" smtClean="0"/>
              <a:t>X</a:t>
            </a:r>
            <a:r>
              <a:rPr lang="en-US" sz="2000" baseline="30000" dirty="0" smtClean="0"/>
              <a:t>2</a:t>
            </a:r>
            <a:r>
              <a:rPr lang="en-US" sz="2000" baseline="-25000" dirty="0" smtClean="0"/>
              <a:t>(critical)</a:t>
            </a:r>
            <a:r>
              <a:rPr lang="en-US" sz="2000" dirty="0" smtClean="0"/>
              <a:t> </a:t>
            </a:r>
            <a:r>
              <a:rPr lang="en-US" sz="2000" dirty="0" smtClean="0"/>
              <a:t>for alpha of .05 is </a:t>
            </a:r>
            <a:r>
              <a:rPr lang="en-US" sz="2000" dirty="0" smtClean="0"/>
              <a:t>3.841 (Healey Appendix C)</a:t>
            </a:r>
          </a:p>
          <a:p>
            <a:pPr lvl="2" eaLnBrk="1" hangingPunct="1">
              <a:defRPr/>
            </a:pPr>
            <a:endParaRPr lang="en-US" sz="2000" dirty="0" smtClean="0"/>
          </a:p>
          <a:p>
            <a:pPr lvl="2" eaLnBrk="1" hangingPunct="1">
              <a:defRPr/>
            </a:pPr>
            <a:r>
              <a:rPr lang="en-US" sz="2000" dirty="0" smtClean="0"/>
              <a:t>Obtained &gt; Critical</a:t>
            </a:r>
          </a:p>
          <a:p>
            <a:pPr lvl="2" eaLnBrk="1" hangingPunct="1">
              <a:defRPr/>
            </a:pPr>
            <a:endParaRPr lang="en-US" sz="2000" dirty="0" smtClean="0"/>
          </a:p>
          <a:p>
            <a:pPr lvl="2" eaLnBrk="1" hangingPunct="1">
              <a:defRPr/>
            </a:pPr>
            <a:r>
              <a:rPr lang="en-US" sz="2000" dirty="0" smtClean="0"/>
              <a:t>CONCLUSION:</a:t>
            </a:r>
          </a:p>
          <a:p>
            <a:pPr lvl="3" eaLnBrk="1" hangingPunct="1">
              <a:defRPr/>
            </a:pPr>
            <a:r>
              <a:rPr lang="en-US" sz="1800" dirty="0" smtClean="0"/>
              <a:t>Reject the null:  There is a relationship between the team that students root for and their opinion of Brett Favre (p&lt;.05).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9057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CHI SQUARE EXAMPLE </a:t>
            </a:r>
            <a:r>
              <a:rPr lang="en-US" dirty="0" smtClean="0"/>
              <a:t>#2</a:t>
            </a:r>
            <a:endParaRPr lang="en-US" dirty="0" smtClean="0"/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15240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Is opinion of Governor </a:t>
            </a:r>
            <a:r>
              <a:rPr lang="en-US" sz="2400" dirty="0" smtClean="0"/>
              <a:t>Dayton related </a:t>
            </a:r>
            <a:r>
              <a:rPr lang="en-US" sz="2400" dirty="0" smtClean="0"/>
              <a:t>to geographic region of the state within the </a:t>
            </a:r>
            <a:r>
              <a:rPr lang="en-US" sz="2400" u="sng" dirty="0" smtClean="0"/>
              <a:t>sample data</a:t>
            </a:r>
            <a:r>
              <a:rPr lang="en-US" sz="2400" dirty="0" smtClean="0"/>
              <a:t>?</a:t>
            </a:r>
          </a:p>
          <a:p>
            <a:pPr lvl="1" eaLnBrk="1" hangingPunct="1">
              <a:defRPr/>
            </a:pPr>
            <a:r>
              <a:rPr lang="en-US" sz="2000" dirty="0" smtClean="0"/>
              <a:t>Calculate the proper percentages</a:t>
            </a:r>
          </a:p>
        </p:txBody>
      </p:sp>
      <p:graphicFrame>
        <p:nvGraphicFramePr>
          <p:cNvPr id="318468" name="Group 4"/>
          <p:cNvGraphicFramePr>
            <a:graphicFrameLocks noGrp="1"/>
          </p:cNvGraphicFramePr>
          <p:nvPr>
            <p:ph sz="half" idx="2"/>
          </p:nvPr>
        </p:nvGraphicFramePr>
        <p:xfrm>
          <a:off x="457200" y="3938588"/>
          <a:ext cx="8229600" cy="2187576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GEOGRAPHIC REGION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ATTITUDE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CITIES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SUBURBS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OUT-STATE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TOTALS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POSITIVE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NEGATIVE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TOTALS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6233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9057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CHI SQUARE EXAMPLE </a:t>
            </a:r>
            <a:r>
              <a:rPr lang="en-US" dirty="0" smtClean="0"/>
              <a:t>#2</a:t>
            </a:r>
            <a:endParaRPr lang="en-US" dirty="0" smtClean="0"/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15240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Is opinion of Governor </a:t>
            </a:r>
            <a:r>
              <a:rPr lang="en-US" sz="2400" dirty="0" smtClean="0"/>
              <a:t>Dayton </a:t>
            </a:r>
            <a:r>
              <a:rPr lang="en-US" sz="2400" u="sng" dirty="0" smtClean="0"/>
              <a:t>significantly</a:t>
            </a:r>
            <a:r>
              <a:rPr lang="en-US" sz="2400" dirty="0" smtClean="0"/>
              <a:t> </a:t>
            </a:r>
            <a:r>
              <a:rPr lang="en-US" sz="2400" dirty="0" smtClean="0"/>
              <a:t>related to geographic region of the state? </a:t>
            </a:r>
          </a:p>
          <a:p>
            <a:pPr lvl="1" eaLnBrk="1" hangingPunct="1">
              <a:defRPr/>
            </a:pPr>
            <a:r>
              <a:rPr lang="en-US" sz="2000" dirty="0" smtClean="0"/>
              <a:t>Is there a relationship in the POPULATION </a:t>
            </a:r>
          </a:p>
          <a:p>
            <a:pPr lvl="1" eaLnBrk="1" hangingPunct="1">
              <a:defRPr/>
            </a:pPr>
            <a:r>
              <a:rPr lang="en-US" sz="2000" dirty="0" smtClean="0"/>
              <a:t>To answer this question, do a chi square test using survey data from sampled Minnesotans (N=75)</a:t>
            </a:r>
          </a:p>
          <a:p>
            <a:pPr lvl="1" eaLnBrk="1" hangingPunct="1">
              <a:defRPr/>
            </a:pPr>
            <a:endParaRPr lang="en-US" sz="2000" dirty="0" smtClean="0"/>
          </a:p>
        </p:txBody>
      </p:sp>
      <p:graphicFrame>
        <p:nvGraphicFramePr>
          <p:cNvPr id="318468" name="Group 4"/>
          <p:cNvGraphicFramePr>
            <a:graphicFrameLocks noGrp="1"/>
          </p:cNvGraphicFramePr>
          <p:nvPr>
            <p:ph sz="half" idx="2"/>
          </p:nvPr>
        </p:nvGraphicFramePr>
        <p:xfrm>
          <a:off x="457200" y="3886200"/>
          <a:ext cx="8229600" cy="2239964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4905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GEOGRAPHIC REGION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ATTITUDE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CITIES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SUBURBS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OUT-STATE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TOTALS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POSITIVE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NEGATIVE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TOTALS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341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9057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CHI SQUARE EXAMPLE </a:t>
            </a:r>
            <a:r>
              <a:rPr lang="en-US" dirty="0" smtClean="0"/>
              <a:t>#2</a:t>
            </a:r>
            <a:endParaRPr lang="en-US" dirty="0" smtClean="0"/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66800"/>
            <a:ext cx="8229600" cy="2209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Is opinion of Governor </a:t>
            </a:r>
            <a:r>
              <a:rPr lang="en-US" sz="2800" dirty="0" smtClean="0"/>
              <a:t>Dayton significantly </a:t>
            </a:r>
            <a:r>
              <a:rPr lang="en-US" sz="2800" dirty="0" smtClean="0"/>
              <a:t>related to geographic region of the state?</a:t>
            </a:r>
          </a:p>
          <a:p>
            <a:pPr lvl="1" eaLnBrk="1" hangingPunct="1">
              <a:defRPr/>
            </a:pPr>
            <a:r>
              <a:rPr lang="en-US" sz="2400" dirty="0" smtClean="0"/>
              <a:t>First, find the </a:t>
            </a:r>
            <a:r>
              <a:rPr lang="en-US" sz="2400" dirty="0" smtClean="0">
                <a:solidFill>
                  <a:srgbClr val="666699"/>
                </a:solidFill>
              </a:rPr>
              <a:t>EXPECTED FREQUENCIES</a:t>
            </a:r>
          </a:p>
          <a:p>
            <a:pPr lvl="2" eaLnBrk="1" hangingPunct="1">
              <a:defRPr/>
            </a:pPr>
            <a:r>
              <a:rPr lang="en-US" sz="2000" dirty="0" smtClean="0"/>
              <a:t>F</a:t>
            </a:r>
            <a:r>
              <a:rPr lang="en-US" sz="2000" baseline="-25000" dirty="0" smtClean="0"/>
              <a:t>e</a:t>
            </a:r>
            <a:r>
              <a:rPr lang="en-US" sz="2000" dirty="0" smtClean="0"/>
              <a:t>= </a:t>
            </a:r>
            <a:r>
              <a:rPr lang="en-US" sz="2000" u="sng" dirty="0" smtClean="0">
                <a:solidFill>
                  <a:srgbClr val="FF0000"/>
                </a:solidFill>
              </a:rPr>
              <a:t>Row Marginal</a:t>
            </a:r>
            <a:r>
              <a:rPr lang="en-US" sz="2000" u="sng" dirty="0" smtClean="0"/>
              <a:t> X </a:t>
            </a:r>
            <a:r>
              <a:rPr lang="en-US" sz="2000" u="sng" dirty="0" smtClean="0">
                <a:solidFill>
                  <a:schemeClr val="folHlink"/>
                </a:solidFill>
              </a:rPr>
              <a:t>Column Marginal</a:t>
            </a:r>
          </a:p>
          <a:p>
            <a:pPr lvl="4" eaLnBrk="1" hangingPunct="1">
              <a:buFontTx/>
              <a:buNone/>
              <a:defRPr/>
            </a:pPr>
            <a:r>
              <a:rPr lang="en-US" sz="2400" dirty="0" smtClean="0"/>
              <a:t>                  </a:t>
            </a:r>
            <a:r>
              <a:rPr lang="en-US" sz="2400" dirty="0" smtClean="0">
                <a:solidFill>
                  <a:srgbClr val="00FF00"/>
                </a:solidFill>
              </a:rPr>
              <a:t>N</a:t>
            </a:r>
          </a:p>
        </p:txBody>
      </p:sp>
      <p:graphicFrame>
        <p:nvGraphicFramePr>
          <p:cNvPr id="320552" name="Group 40"/>
          <p:cNvGraphicFramePr>
            <a:graphicFrameLocks noGrp="1"/>
          </p:cNvGraphicFramePr>
          <p:nvPr>
            <p:ph sz="half" idx="2"/>
          </p:nvPr>
        </p:nvGraphicFramePr>
        <p:xfrm>
          <a:off x="457200" y="3938588"/>
          <a:ext cx="8229600" cy="2174876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GEOGRAPHIC REGION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ATTITUDE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CITIES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SUBURBS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OUT-STATE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TOTALS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POSITIVE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9 (11.67)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14 (11.67)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12 (11.67)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NEGATIVE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16 (13.33)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11 (13.33)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13 (13.33)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TOTALS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748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CHI SQUARE EXAMPLE </a:t>
            </a:r>
            <a:r>
              <a:rPr lang="en-US" sz="3200" dirty="0" smtClean="0"/>
              <a:t>#2</a:t>
            </a:r>
            <a:endParaRPr lang="en-US" sz="3200" dirty="0" smtClean="0"/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685800"/>
            <a:ext cx="8229600" cy="2590800"/>
          </a:xfrm>
        </p:spPr>
        <p:txBody>
          <a:bodyPr/>
          <a:lstStyle/>
          <a:p>
            <a:pPr lvl="3" eaLnBrk="1" hangingPunct="1">
              <a:lnSpc>
                <a:spcPct val="80000"/>
              </a:lnSpc>
              <a:defRPr/>
            </a:pPr>
            <a:r>
              <a:rPr lang="en-US" smtClean="0"/>
              <a:t>Next, for each cell, calculate observed minus expected &amp; square the difference (f</a:t>
            </a:r>
            <a:r>
              <a:rPr lang="en-US" baseline="-25000" smtClean="0"/>
              <a:t>o</a:t>
            </a:r>
            <a:r>
              <a:rPr lang="en-US" smtClean="0"/>
              <a:t>  - f</a:t>
            </a:r>
            <a:r>
              <a:rPr lang="en-US" baseline="-25000" smtClean="0"/>
              <a:t>e</a:t>
            </a:r>
            <a:r>
              <a:rPr lang="en-US" smtClean="0"/>
              <a:t>)</a:t>
            </a:r>
            <a:r>
              <a:rPr lang="en-US" baseline="30000" smtClean="0"/>
              <a:t>2</a:t>
            </a:r>
          </a:p>
          <a:p>
            <a:pPr lvl="3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baseline="30000" smtClean="0"/>
          </a:p>
          <a:p>
            <a:pPr lvl="4" eaLnBrk="1" hangingPunct="1">
              <a:lnSpc>
                <a:spcPct val="80000"/>
              </a:lnSpc>
              <a:defRPr/>
            </a:pPr>
            <a:r>
              <a:rPr lang="en-US" sz="1800" smtClean="0"/>
              <a:t>(9 – 11.67)</a:t>
            </a:r>
            <a:r>
              <a:rPr lang="en-US" sz="1800" baseline="30000" smtClean="0"/>
              <a:t>2</a:t>
            </a:r>
            <a:r>
              <a:rPr lang="en-US" sz="1800" smtClean="0"/>
              <a:t> = (-2.67)</a:t>
            </a:r>
            <a:r>
              <a:rPr lang="en-US" sz="1800" baseline="30000" smtClean="0"/>
              <a:t>2</a:t>
            </a:r>
            <a:r>
              <a:rPr lang="en-US" sz="1800" smtClean="0"/>
              <a:t> = 7.13</a:t>
            </a:r>
          </a:p>
          <a:p>
            <a:pPr lvl="4" eaLnBrk="1" hangingPunct="1">
              <a:lnSpc>
                <a:spcPct val="80000"/>
              </a:lnSpc>
              <a:defRPr/>
            </a:pPr>
            <a:r>
              <a:rPr lang="en-US" sz="1800" smtClean="0"/>
              <a:t>(14 – 11.67)</a:t>
            </a:r>
            <a:r>
              <a:rPr lang="en-US" sz="1800" baseline="30000" smtClean="0"/>
              <a:t>2</a:t>
            </a:r>
            <a:r>
              <a:rPr lang="en-US" sz="1800" smtClean="0"/>
              <a:t> = (2.33)</a:t>
            </a:r>
            <a:r>
              <a:rPr lang="en-US" sz="1800" baseline="30000" smtClean="0"/>
              <a:t>2 </a:t>
            </a:r>
            <a:r>
              <a:rPr lang="en-US" sz="1800" smtClean="0"/>
              <a:t>= 5.43</a:t>
            </a:r>
          </a:p>
          <a:p>
            <a:pPr lvl="4" eaLnBrk="1" hangingPunct="1">
              <a:lnSpc>
                <a:spcPct val="80000"/>
              </a:lnSpc>
              <a:defRPr/>
            </a:pPr>
            <a:r>
              <a:rPr lang="en-US" sz="1800" smtClean="0"/>
              <a:t>(12 – 11.67)</a:t>
            </a:r>
            <a:r>
              <a:rPr lang="en-US" sz="1800" baseline="30000" smtClean="0"/>
              <a:t>2</a:t>
            </a:r>
            <a:r>
              <a:rPr lang="en-US" sz="1800" smtClean="0"/>
              <a:t> = (0.33)</a:t>
            </a:r>
            <a:r>
              <a:rPr lang="en-US" sz="1800" baseline="30000" smtClean="0"/>
              <a:t>2 </a:t>
            </a:r>
            <a:r>
              <a:rPr lang="en-US" sz="1800" smtClean="0"/>
              <a:t>= </a:t>
            </a:r>
            <a:r>
              <a:rPr lang="en-US" sz="1800" baseline="30000" smtClean="0"/>
              <a:t> </a:t>
            </a:r>
            <a:r>
              <a:rPr lang="en-US" sz="1800" smtClean="0"/>
              <a:t>0.11</a:t>
            </a:r>
          </a:p>
          <a:p>
            <a:pPr lvl="4" eaLnBrk="1" hangingPunct="1">
              <a:lnSpc>
                <a:spcPct val="80000"/>
              </a:lnSpc>
              <a:defRPr/>
            </a:pPr>
            <a:r>
              <a:rPr lang="en-US" sz="1800" smtClean="0"/>
              <a:t>(16 – 13.33)</a:t>
            </a:r>
            <a:r>
              <a:rPr lang="en-US" sz="1800" baseline="30000" smtClean="0"/>
              <a:t>2</a:t>
            </a:r>
            <a:r>
              <a:rPr lang="en-US" sz="1800" smtClean="0"/>
              <a:t> = (2.67)</a:t>
            </a:r>
            <a:r>
              <a:rPr lang="en-US" sz="1800" baseline="30000" smtClean="0"/>
              <a:t>2 </a:t>
            </a:r>
            <a:r>
              <a:rPr lang="en-US" sz="1800" smtClean="0"/>
              <a:t>= 7.13</a:t>
            </a:r>
          </a:p>
          <a:p>
            <a:pPr lvl="4" eaLnBrk="1" hangingPunct="1">
              <a:lnSpc>
                <a:spcPct val="80000"/>
              </a:lnSpc>
              <a:defRPr/>
            </a:pPr>
            <a:r>
              <a:rPr lang="en-US" sz="1800" smtClean="0"/>
              <a:t>(11 – 13.33)</a:t>
            </a:r>
            <a:r>
              <a:rPr lang="en-US" sz="1800" baseline="30000" smtClean="0"/>
              <a:t>2</a:t>
            </a:r>
            <a:r>
              <a:rPr lang="en-US" sz="1800" smtClean="0"/>
              <a:t> = (-2.33)</a:t>
            </a:r>
            <a:r>
              <a:rPr lang="en-US" sz="1800" baseline="30000" smtClean="0"/>
              <a:t>2</a:t>
            </a:r>
            <a:r>
              <a:rPr lang="en-US" sz="1800" smtClean="0"/>
              <a:t>= 5.43</a:t>
            </a:r>
          </a:p>
          <a:p>
            <a:pPr lvl="4" eaLnBrk="1" hangingPunct="1">
              <a:lnSpc>
                <a:spcPct val="80000"/>
              </a:lnSpc>
              <a:defRPr/>
            </a:pPr>
            <a:r>
              <a:rPr lang="en-US" sz="1800" smtClean="0"/>
              <a:t>(13 – 13.33)</a:t>
            </a:r>
            <a:r>
              <a:rPr lang="en-US" sz="1800" baseline="30000" smtClean="0"/>
              <a:t>2</a:t>
            </a:r>
            <a:r>
              <a:rPr lang="en-US" sz="1800" smtClean="0"/>
              <a:t> = (-0.33)</a:t>
            </a:r>
            <a:r>
              <a:rPr lang="en-US" sz="1800" baseline="30000" smtClean="0"/>
              <a:t>2</a:t>
            </a:r>
            <a:r>
              <a:rPr lang="en-US" sz="1800" smtClean="0"/>
              <a:t>= 0.11</a:t>
            </a:r>
          </a:p>
        </p:txBody>
      </p:sp>
      <p:graphicFrame>
        <p:nvGraphicFramePr>
          <p:cNvPr id="322564" name="Group 4"/>
          <p:cNvGraphicFramePr>
            <a:graphicFrameLocks noGrp="1"/>
          </p:cNvGraphicFramePr>
          <p:nvPr>
            <p:ph sz="half" idx="2"/>
          </p:nvPr>
        </p:nvGraphicFramePr>
        <p:xfrm>
          <a:off x="457200" y="3938588"/>
          <a:ext cx="8229600" cy="2187576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GEOGRAPHIC REGION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ATTITUDE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CITIES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SUBURBS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OUT-STATE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TOTALS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POSITIVE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9 (11.67)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14 (11.67)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12 (11.67)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NEGATIVE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16 (13.33)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11 (13.33)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13 (13.33)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TOTALS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39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smtClean="0"/>
              <a:t>CHI SQUARE EXAMPLE #3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685800"/>
            <a:ext cx="8153400" cy="2895600"/>
          </a:xfrm>
        </p:spPr>
        <p:txBody>
          <a:bodyPr/>
          <a:lstStyle/>
          <a:p>
            <a:pPr lvl="3" eaLnBrk="1" hangingPunct="1">
              <a:lnSpc>
                <a:spcPct val="90000"/>
              </a:lnSpc>
              <a:defRPr/>
            </a:pPr>
            <a:r>
              <a:rPr lang="en-US" smtClean="0"/>
              <a:t>Then, divide each (observed – expected) squared difference by the appropriate expected value:</a:t>
            </a:r>
            <a:endParaRPr lang="en-US" baseline="30000" smtClean="0"/>
          </a:p>
          <a:p>
            <a:pPr lvl="4" eaLnBrk="1" hangingPunct="1">
              <a:lnSpc>
                <a:spcPct val="90000"/>
              </a:lnSpc>
              <a:defRPr/>
            </a:pPr>
            <a:r>
              <a:rPr lang="en-US" sz="1800" smtClean="0"/>
              <a:t>7.13 / 11.67 = 0.61</a:t>
            </a:r>
          </a:p>
          <a:p>
            <a:pPr lvl="4" eaLnBrk="1" hangingPunct="1">
              <a:lnSpc>
                <a:spcPct val="90000"/>
              </a:lnSpc>
              <a:defRPr/>
            </a:pPr>
            <a:r>
              <a:rPr lang="en-US" sz="1800" smtClean="0"/>
              <a:t>5.43 / 11.67 = 0.47</a:t>
            </a:r>
          </a:p>
          <a:p>
            <a:pPr lvl="4" eaLnBrk="1" hangingPunct="1">
              <a:lnSpc>
                <a:spcPct val="90000"/>
              </a:lnSpc>
              <a:defRPr/>
            </a:pPr>
            <a:r>
              <a:rPr lang="en-US" sz="1800" smtClean="0"/>
              <a:t>0.11 / 11.67 = 0.01</a:t>
            </a:r>
          </a:p>
          <a:p>
            <a:pPr lvl="4" eaLnBrk="1" hangingPunct="1">
              <a:lnSpc>
                <a:spcPct val="90000"/>
              </a:lnSpc>
              <a:defRPr/>
            </a:pPr>
            <a:r>
              <a:rPr lang="en-US" sz="1800" smtClean="0"/>
              <a:t>7.13 / 13.33 = 0.53</a:t>
            </a:r>
          </a:p>
          <a:p>
            <a:pPr lvl="4" eaLnBrk="1" hangingPunct="1">
              <a:lnSpc>
                <a:spcPct val="90000"/>
              </a:lnSpc>
              <a:defRPr/>
            </a:pPr>
            <a:r>
              <a:rPr lang="en-US" sz="1800" smtClean="0"/>
              <a:t>5.43 / 13.33 = 0.41</a:t>
            </a:r>
          </a:p>
          <a:p>
            <a:pPr lvl="4" eaLnBrk="1" hangingPunct="1">
              <a:lnSpc>
                <a:spcPct val="90000"/>
              </a:lnSpc>
              <a:defRPr/>
            </a:pPr>
            <a:r>
              <a:rPr lang="en-US" sz="1800" smtClean="0"/>
              <a:t>0.11 /13.33 = 0.01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en-US" sz="1800" smtClean="0"/>
              <a:t>Summing </a:t>
            </a:r>
            <a:r>
              <a:rPr lang="en-US" smtClean="0"/>
              <a:t>(</a:t>
            </a:r>
            <a:r>
              <a:rPr lang="en-US" smtClean="0">
                <a:sym typeface="Symbol" pitchFamily="18" charset="2"/>
              </a:rPr>
              <a:t>) </a:t>
            </a:r>
            <a:r>
              <a:rPr lang="en-US" sz="1800" smtClean="0"/>
              <a:t>these values gives you </a:t>
            </a:r>
            <a:r>
              <a:rPr lang="en-US" smtClean="0">
                <a:sym typeface="Symbol" pitchFamily="18" charset="2"/>
              </a:rPr>
              <a:t></a:t>
            </a:r>
            <a:r>
              <a:rPr lang="en-US" baseline="30000" smtClean="0">
                <a:sym typeface="Symbol" pitchFamily="18" charset="2"/>
              </a:rPr>
              <a:t>2</a:t>
            </a:r>
            <a:r>
              <a:rPr lang="en-US" baseline="-25000" smtClean="0">
                <a:sym typeface="Symbol" pitchFamily="18" charset="2"/>
              </a:rPr>
              <a:t>(obtained)</a:t>
            </a:r>
            <a:r>
              <a:rPr lang="en-US" smtClean="0">
                <a:sym typeface="Symbol" pitchFamily="18" charset="2"/>
              </a:rPr>
              <a:t>= 2.04</a:t>
            </a:r>
          </a:p>
          <a:p>
            <a:pPr lvl="3" eaLnBrk="1" hangingPunct="1">
              <a:lnSpc>
                <a:spcPct val="90000"/>
              </a:lnSpc>
              <a:defRPr/>
            </a:pPr>
            <a:endParaRPr lang="en-US" sz="1800" smtClean="0"/>
          </a:p>
        </p:txBody>
      </p:sp>
      <p:graphicFrame>
        <p:nvGraphicFramePr>
          <p:cNvPr id="324612" name="Group 4"/>
          <p:cNvGraphicFramePr>
            <a:graphicFrameLocks noGrp="1"/>
          </p:cNvGraphicFramePr>
          <p:nvPr>
            <p:ph sz="half" idx="2"/>
          </p:nvPr>
        </p:nvGraphicFramePr>
        <p:xfrm>
          <a:off x="457200" y="3938588"/>
          <a:ext cx="8229600" cy="2187576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GEOGRAPHIC REGION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ATTITUDE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CITIES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SUBURBS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OUT-STATE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TOTALS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POSITIVE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9 (11.67)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14 (11.67)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12 (11.67)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NEGATIVE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16 (13.33)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11 (13.33)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13 (13.33)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TOTALS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0275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11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CHI SQUARE EXAMPLE </a:t>
            </a:r>
            <a:r>
              <a:rPr lang="en-US" sz="3200" dirty="0" smtClean="0"/>
              <a:t>#2</a:t>
            </a:r>
            <a:endParaRPr lang="en-US" sz="3200" dirty="0" smtClean="0"/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685800"/>
            <a:ext cx="8229600" cy="3581400"/>
          </a:xfrm>
        </p:spPr>
        <p:txBody>
          <a:bodyPr/>
          <a:lstStyle/>
          <a:p>
            <a:pPr lvl="3" eaLnBrk="1" hangingPunct="1">
              <a:lnSpc>
                <a:spcPct val="80000"/>
              </a:lnSpc>
              <a:defRPr/>
            </a:pPr>
            <a:r>
              <a:rPr lang="en-US" sz="1800" dirty="0" smtClean="0"/>
              <a:t>Is a </a:t>
            </a:r>
            <a:r>
              <a:rPr lang="en-US" sz="1800" dirty="0" smtClean="0">
                <a:sym typeface="Symbol" pitchFamily="18" charset="2"/>
              </a:rPr>
              <a:t></a:t>
            </a:r>
            <a:r>
              <a:rPr lang="en-US" sz="1800" baseline="30000" dirty="0" smtClean="0">
                <a:sym typeface="Symbol" pitchFamily="18" charset="2"/>
              </a:rPr>
              <a:t>2</a:t>
            </a:r>
            <a:r>
              <a:rPr lang="en-US" sz="1800" baseline="-25000" dirty="0" smtClean="0">
                <a:sym typeface="Symbol" pitchFamily="18" charset="2"/>
              </a:rPr>
              <a:t>(obtained) </a:t>
            </a:r>
            <a:r>
              <a:rPr lang="en-US" sz="1800" dirty="0" smtClean="0">
                <a:sym typeface="Symbol" pitchFamily="18" charset="2"/>
              </a:rPr>
              <a:t>of 2.04 significant if alpha = .05?</a:t>
            </a:r>
          </a:p>
          <a:p>
            <a:pPr lvl="3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 smtClean="0">
              <a:sym typeface="Symbol" pitchFamily="18" charset="2"/>
            </a:endParaRPr>
          </a:p>
          <a:p>
            <a:pPr lvl="3" eaLnBrk="1" hangingPunct="1">
              <a:lnSpc>
                <a:spcPct val="80000"/>
              </a:lnSpc>
              <a:defRPr/>
            </a:pPr>
            <a:r>
              <a:rPr lang="en-US" sz="1800" dirty="0" smtClean="0">
                <a:sym typeface="Symbol" pitchFamily="18" charset="2"/>
              </a:rPr>
              <a:t>To answer this question:</a:t>
            </a:r>
          </a:p>
          <a:p>
            <a:pPr lvl="4" eaLnBrk="1" hangingPunct="1">
              <a:lnSpc>
                <a:spcPct val="80000"/>
              </a:lnSpc>
              <a:defRPr/>
            </a:pPr>
            <a:r>
              <a:rPr lang="en-US" sz="1800" dirty="0" smtClean="0">
                <a:sym typeface="Symbol" pitchFamily="18" charset="2"/>
              </a:rPr>
              <a:t>First, calculate degrees of freedom:</a:t>
            </a:r>
          </a:p>
          <a:p>
            <a:pPr lvl="4"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>
                <a:sym typeface="Symbol" pitchFamily="18" charset="2"/>
              </a:rPr>
              <a:t>      </a:t>
            </a:r>
            <a:r>
              <a:rPr lang="en-US" sz="1800" dirty="0" err="1" smtClean="0">
                <a:sym typeface="Symbol" pitchFamily="18" charset="2"/>
              </a:rPr>
              <a:t>df</a:t>
            </a:r>
            <a:r>
              <a:rPr lang="en-US" sz="1800" dirty="0" smtClean="0">
                <a:sym typeface="Symbol" pitchFamily="18" charset="2"/>
              </a:rPr>
              <a:t> = (r – 1)(c – 1) = (2 – 1)(3 – 1) = 2</a:t>
            </a:r>
          </a:p>
          <a:p>
            <a:pPr lvl="4" eaLnBrk="1" hangingPunct="1">
              <a:lnSpc>
                <a:spcPct val="80000"/>
              </a:lnSpc>
              <a:defRPr/>
            </a:pPr>
            <a:r>
              <a:rPr lang="en-US" sz="1800" dirty="0" smtClean="0">
                <a:sym typeface="Symbol" pitchFamily="18" charset="2"/>
              </a:rPr>
              <a:t>Then, go to Appendix C, where you find out that </a:t>
            </a:r>
            <a:r>
              <a:rPr lang="en-US" sz="1800" baseline="30000" dirty="0" smtClean="0">
                <a:sym typeface="Symbol" pitchFamily="18" charset="2"/>
              </a:rPr>
              <a:t>2</a:t>
            </a:r>
            <a:r>
              <a:rPr lang="en-US" sz="1800" baseline="-25000" dirty="0" smtClean="0">
                <a:sym typeface="Symbol" pitchFamily="18" charset="2"/>
              </a:rPr>
              <a:t>(critical)</a:t>
            </a:r>
            <a:r>
              <a:rPr lang="en-US" sz="1800" dirty="0" smtClean="0">
                <a:sym typeface="Symbol" pitchFamily="18" charset="2"/>
              </a:rPr>
              <a:t>   (2 </a:t>
            </a:r>
            <a:r>
              <a:rPr lang="en-US" sz="1800" dirty="0" err="1" smtClean="0">
                <a:sym typeface="Symbol" pitchFamily="18" charset="2"/>
              </a:rPr>
              <a:t>df</a:t>
            </a:r>
            <a:r>
              <a:rPr lang="en-US" sz="1800" dirty="0" smtClean="0">
                <a:sym typeface="Symbol" pitchFamily="18" charset="2"/>
              </a:rPr>
              <a:t>) = 5.991</a:t>
            </a:r>
          </a:p>
          <a:p>
            <a:pPr lvl="4" eaLnBrk="1" hangingPunct="1">
              <a:lnSpc>
                <a:spcPct val="80000"/>
              </a:lnSpc>
              <a:buFontTx/>
              <a:buNone/>
              <a:defRPr/>
            </a:pPr>
            <a:endParaRPr lang="en-US" sz="1800" dirty="0" smtClean="0">
              <a:sym typeface="Symbol" pitchFamily="18" charset="2"/>
            </a:endParaRPr>
          </a:p>
          <a:p>
            <a:pPr lvl="3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dirty="0" smtClean="0">
                <a:sym typeface="Symbol" pitchFamily="18" charset="2"/>
              </a:rPr>
              <a:t>         2.04 (obtained) &lt; 5.991 (critical)</a:t>
            </a:r>
          </a:p>
          <a:p>
            <a:pPr lvl="3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800" dirty="0" smtClean="0">
              <a:sym typeface="Symbol" pitchFamily="18" charset="2"/>
            </a:endParaRPr>
          </a:p>
          <a:p>
            <a:pPr lvl="3" eaLnBrk="1" hangingPunct="1">
              <a:lnSpc>
                <a:spcPct val="80000"/>
              </a:lnSpc>
              <a:defRPr/>
            </a:pPr>
            <a:r>
              <a:rPr lang="en-US" sz="1800" dirty="0" smtClean="0">
                <a:sym typeface="Symbol" pitchFamily="18" charset="2"/>
              </a:rPr>
              <a:t>CONCLUSION:  Fail to reject the null hypothesis of independence between geographic region and attitude toward </a:t>
            </a:r>
            <a:r>
              <a:rPr lang="en-US" sz="1800" dirty="0" smtClean="0">
                <a:sym typeface="Symbol" pitchFamily="18" charset="2"/>
              </a:rPr>
              <a:t>Dayton</a:t>
            </a:r>
            <a:endParaRPr lang="en-US" sz="1800" dirty="0" smtClean="0">
              <a:sym typeface="Symbol" pitchFamily="18" charset="2"/>
            </a:endParaRPr>
          </a:p>
        </p:txBody>
      </p:sp>
      <p:graphicFrame>
        <p:nvGraphicFramePr>
          <p:cNvPr id="326660" name="Group 4"/>
          <p:cNvGraphicFramePr>
            <a:graphicFrameLocks noGrp="1"/>
          </p:cNvGraphicFramePr>
          <p:nvPr>
            <p:ph sz="half" idx="2"/>
          </p:nvPr>
        </p:nvGraphicFramePr>
        <p:xfrm>
          <a:off x="457200" y="4419600"/>
          <a:ext cx="8229600" cy="2187576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GEOGRAPHIC REGION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ATTITUDE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CITIES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SUBURBS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OUT-STATE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TOTALS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POSITIVE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9 (11.67)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14 (11.67)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12 (11.67)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NEGATIVE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16 (13.33)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11 (13.33)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13 (13.33)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TOTALS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4461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6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665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 smtClean="0"/>
              <a:t>Random sample of UMD students to examine political party membership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Are UMD students more likely to belong to particular political </a:t>
            </a:r>
            <a:r>
              <a:rPr lang="en-US" dirty="0"/>
              <a:t>parties</a:t>
            </a:r>
            <a:r>
              <a:rPr lang="en-US" dirty="0" smtClean="0"/>
              <a:t>?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dirty="0" smtClean="0"/>
              <a:t>Democrat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dirty="0" smtClean="0"/>
              <a:t>Republican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dirty="0" smtClean="0"/>
              <a:t>Independent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dirty="0" smtClean="0"/>
              <a:t>Green</a:t>
            </a:r>
          </a:p>
          <a:p>
            <a:pPr lvl="2" eaLnBrk="1" hangingPunct="1">
              <a:lnSpc>
                <a:spcPct val="80000"/>
              </a:lnSpc>
              <a:defRPr/>
            </a:pPr>
            <a:endParaRPr lang="en-US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dirty="0" smtClean="0"/>
              <a:t>(N=40 UMD students)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8343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In the sample, those in the suburbs (56%) were more likely to hold positive attitudes towards Governor </a:t>
            </a:r>
            <a:r>
              <a:rPr lang="en-US" sz="2800" dirty="0" smtClean="0"/>
              <a:t>Dayton than </a:t>
            </a:r>
            <a:r>
              <a:rPr lang="en-US" sz="2800" dirty="0" smtClean="0"/>
              <a:t>those from the twin cities (36%) or those from out state (48%). </a:t>
            </a:r>
          </a:p>
          <a:p>
            <a:pPr lvl="1">
              <a:defRPr/>
            </a:pPr>
            <a:r>
              <a:rPr lang="en-US" sz="2400" dirty="0" smtClean="0"/>
              <a:t>However, none of these differences were statistically significant.  We cannot conclude that support for the governor varies across regions in Minnesota. </a:t>
            </a:r>
          </a:p>
          <a:p>
            <a:pPr lvl="1">
              <a:defRPr/>
            </a:pPr>
            <a:r>
              <a:rPr lang="en-US" sz="2400" dirty="0" smtClean="0"/>
              <a:t>What could we change to make these percentages “statistically significant?”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622570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SPSS 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smtClean="0"/>
              <a:t>Analyze</a:t>
            </a:r>
            <a:r>
              <a:rPr lang="en-US" sz="2800" dirty="0" smtClean="0">
                <a:sym typeface="Wingdings" pitchFamily="2" charset="2"/>
              </a:rPr>
              <a:t> Descriptive Statistics  Crosstabs </a:t>
            </a:r>
          </a:p>
          <a:p>
            <a:pPr>
              <a:defRPr/>
            </a:pPr>
            <a:endParaRPr lang="en-US" sz="2800" dirty="0" smtClean="0">
              <a:sym typeface="Wingdings" pitchFamily="2" charset="2"/>
            </a:endParaRPr>
          </a:p>
          <a:p>
            <a:pPr>
              <a:defRPr/>
            </a:pPr>
            <a:r>
              <a:rPr lang="en-US" sz="2800" dirty="0" smtClean="0">
                <a:sym typeface="Wingdings" pitchFamily="2" charset="2"/>
              </a:rPr>
              <a:t>Rows = DV</a:t>
            </a:r>
          </a:p>
          <a:p>
            <a:pPr>
              <a:defRPr/>
            </a:pPr>
            <a:r>
              <a:rPr lang="en-US" sz="2800" dirty="0" smtClean="0">
                <a:sym typeface="Wingdings" pitchFamily="2" charset="2"/>
              </a:rPr>
              <a:t>Columns = IV</a:t>
            </a:r>
          </a:p>
          <a:p>
            <a:pPr>
              <a:defRPr/>
            </a:pPr>
            <a:r>
              <a:rPr lang="en-US" sz="2800" dirty="0" smtClean="0">
                <a:sym typeface="Wingdings" pitchFamily="2" charset="2"/>
              </a:rPr>
              <a:t>Cells</a:t>
            </a:r>
          </a:p>
          <a:p>
            <a:pPr lvl="1">
              <a:defRPr/>
            </a:pPr>
            <a:r>
              <a:rPr lang="en-US" sz="2400" dirty="0" smtClean="0">
                <a:sym typeface="Wingdings" pitchFamily="2" charset="2"/>
              </a:rPr>
              <a:t>Column Percentages </a:t>
            </a:r>
          </a:p>
          <a:p>
            <a:pPr>
              <a:defRPr/>
            </a:pPr>
            <a:r>
              <a:rPr lang="en-US" dirty="0" smtClean="0">
                <a:sym typeface="Wingdings" pitchFamily="2" charset="2"/>
              </a:rPr>
              <a:t>Statistics</a:t>
            </a:r>
          </a:p>
          <a:p>
            <a:pPr lvl="1">
              <a:defRPr/>
            </a:pPr>
            <a:r>
              <a:rPr lang="en-US" dirty="0" smtClean="0">
                <a:sym typeface="Wingdings" pitchFamily="2" charset="2"/>
              </a:rPr>
              <a:t>Chi square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9111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SPSS Exercise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Examine the relationship between sex (male/female) and another variable in the GSS data.</a:t>
            </a:r>
          </a:p>
          <a:p>
            <a:pPr lvl="1">
              <a:defRPr/>
            </a:pPr>
            <a:r>
              <a:rPr lang="en-US" dirty="0" smtClean="0"/>
              <a:t>Sex should be the IV (most things cannot change your sex). </a:t>
            </a:r>
          </a:p>
          <a:p>
            <a:pPr lvl="1">
              <a:defRPr/>
            </a:pPr>
            <a:r>
              <a:rPr lang="en-US" dirty="0" smtClean="0"/>
              <a:t>Is there a relationship in the sample? </a:t>
            </a:r>
          </a:p>
          <a:p>
            <a:pPr lvl="2">
              <a:defRPr/>
            </a:pPr>
            <a:r>
              <a:rPr lang="en-US" dirty="0" smtClean="0"/>
              <a:t>Percentages</a:t>
            </a:r>
          </a:p>
          <a:p>
            <a:pPr lvl="1">
              <a:defRPr/>
            </a:pPr>
            <a:r>
              <a:rPr lang="en-US" dirty="0" smtClean="0"/>
              <a:t>Is this relationship significant?  </a:t>
            </a:r>
          </a:p>
          <a:p>
            <a:pPr lvl="2">
              <a:defRPr/>
            </a:pPr>
            <a:r>
              <a:rPr lang="en-US" dirty="0" smtClean="0"/>
              <a:t>Chi square</a:t>
            </a:r>
          </a:p>
        </p:txBody>
      </p:sp>
    </p:spTree>
    <p:extLst>
      <p:ext uri="{BB962C8B-B14F-4D97-AF65-F5344CB8AC3E}">
        <p14:creationId xmlns:p14="http://schemas.microsoft.com/office/powerpoint/2010/main" val="15877319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9057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 </a:t>
            </a:r>
            <a:r>
              <a:rPr lang="en-US" dirty="0" err="1" smtClean="0"/>
              <a:t>Univariate</a:t>
            </a:r>
            <a:r>
              <a:rPr lang="en-US" dirty="0" smtClean="0"/>
              <a:t> Table</a:t>
            </a:r>
            <a:endParaRPr lang="en-US" dirty="0" smtClean="0"/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05800" cy="137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Null: The distribution is even across all categories.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/>
              <a:t>(N=40 </a:t>
            </a:r>
            <a:r>
              <a:rPr lang="en-US" sz="2400" dirty="0" smtClean="0"/>
              <a:t>UMD students)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400" dirty="0" smtClean="0"/>
          </a:p>
        </p:txBody>
      </p:sp>
      <p:graphicFrame>
        <p:nvGraphicFramePr>
          <p:cNvPr id="295940" name="Group 4"/>
          <p:cNvGraphicFramePr>
            <a:graphicFrameLocks noGrp="1"/>
          </p:cNvGraphicFramePr>
          <p:nvPr>
            <p:ph sz="half" idx="4294967295"/>
          </p:nvPr>
        </p:nvGraphicFramePr>
        <p:xfrm>
          <a:off x="762000" y="2971800"/>
          <a:ext cx="3876675" cy="2667000"/>
        </p:xfrm>
        <a:graphic>
          <a:graphicData uri="http://schemas.openxmlformats.org/drawingml/2006/table">
            <a:tbl>
              <a:tblPr/>
              <a:tblGrid>
                <a:gridCol w="1752600"/>
                <a:gridCol w="1066800"/>
                <a:gridCol w="1057275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Categories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F</a:t>
                      </a:r>
                      <a:endParaRPr kumimoji="0" lang="en-US" sz="20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Republican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30%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Democrat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35%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Independent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23%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Green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3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Example 2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 survey of 10,000 U.S. residents</a:t>
            </a:r>
          </a:p>
          <a:p>
            <a:pPr eaLnBrk="1" hangingPunct="1">
              <a:defRPr/>
            </a:pPr>
            <a:r>
              <a:rPr lang="en-US" dirty="0" smtClean="0"/>
              <a:t>Is one’s political view related to attitudes towards police?</a:t>
            </a:r>
          </a:p>
          <a:p>
            <a:pPr lvl="1" eaLnBrk="1" hangingPunct="1">
              <a:defRPr/>
            </a:pPr>
            <a:r>
              <a:rPr lang="en-US" dirty="0" smtClean="0"/>
              <a:t>What are the DV and IV?</a:t>
            </a:r>
          </a:p>
          <a:p>
            <a:pPr eaLnBrk="1" hangingPunct="1">
              <a:defRPr/>
            </a:pPr>
            <a:r>
              <a:rPr lang="en-US" sz="2800" dirty="0" smtClean="0"/>
              <a:t>Convention for </a:t>
            </a:r>
            <a:r>
              <a:rPr lang="en-US" sz="2800" dirty="0" err="1" smtClean="0"/>
              <a:t>bivariate</a:t>
            </a:r>
            <a:r>
              <a:rPr lang="en-US" sz="2800" dirty="0" smtClean="0"/>
              <a:t> tables</a:t>
            </a:r>
          </a:p>
          <a:p>
            <a:pPr lvl="1" eaLnBrk="1" hangingPunct="1">
              <a:defRPr/>
            </a:pPr>
            <a:r>
              <a:rPr lang="en-US" sz="2400" dirty="0" smtClean="0"/>
              <a:t>The IV is on the top of the table (dictates columns)</a:t>
            </a:r>
          </a:p>
          <a:p>
            <a:pPr lvl="1" eaLnBrk="1" hangingPunct="1">
              <a:defRPr/>
            </a:pPr>
            <a:r>
              <a:rPr lang="en-US" sz="2400" dirty="0" smtClean="0"/>
              <a:t>The DV is on the side (dictates rows).  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“Bivariate” Table</a:t>
            </a:r>
            <a:endParaRPr lang="en-US" dirty="0" smtClean="0"/>
          </a:p>
        </p:txBody>
      </p:sp>
      <p:graphicFrame>
        <p:nvGraphicFramePr>
          <p:cNvPr id="6373" name="Group 22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1447800"/>
                <a:gridCol w="1295400"/>
                <a:gridCol w="1371600"/>
                <a:gridCol w="1371600"/>
                <a:gridCol w="1371600"/>
                <a:gridCol w="1371600"/>
              </a:tblGrid>
              <a:tr h="1336675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Attitude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Towards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Police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Political Party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42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Repub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Democrat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Libertarian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Socialist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Favorable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5210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56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Unfav.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1900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3888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9098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 Percentages of Interest</a:t>
            </a:r>
          </a:p>
        </p:txBody>
      </p:sp>
      <p:graphicFrame>
        <p:nvGraphicFramePr>
          <p:cNvPr id="11324" name="Group 6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52328"/>
        </p:xfrm>
        <a:graphic>
          <a:graphicData uri="http://schemas.openxmlformats.org/drawingml/2006/table">
            <a:tbl>
              <a:tblPr/>
              <a:tblGrid>
                <a:gridCol w="1447800"/>
                <a:gridCol w="1295400"/>
                <a:gridCol w="1371600"/>
                <a:gridCol w="1371600"/>
                <a:gridCol w="1371600"/>
                <a:gridCol w="1371600"/>
              </a:tblGrid>
              <a:tr h="1336675">
                <a:tc rowSpan="2"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Attitude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Towards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Police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Political Party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42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Repub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Democrat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Libertarian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Socialist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Favorable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2900 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(60%)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2100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(54%)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(53%)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(52%)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5210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56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Unfav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1900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3888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3900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340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9098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The Test Statistic for Contingency Tables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Chi Square, or </a:t>
            </a:r>
            <a:r>
              <a:rPr lang="en-US" sz="2800" dirty="0" smtClean="0">
                <a:latin typeface="Times New Roman" pitchFamily="18" charset="0"/>
              </a:rPr>
              <a:t>χ</a:t>
            </a:r>
            <a:r>
              <a:rPr lang="en-US" sz="2000" dirty="0" smtClean="0">
                <a:latin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</a:rPr>
              <a:t> </a:t>
            </a:r>
          </a:p>
          <a:p>
            <a:pPr lvl="1" eaLnBrk="1" hangingPunct="1">
              <a:defRPr/>
            </a:pPr>
            <a:r>
              <a:rPr lang="en-US" sz="2400" dirty="0" smtClean="0"/>
              <a:t>Calculation</a:t>
            </a:r>
          </a:p>
          <a:p>
            <a:pPr lvl="2" eaLnBrk="1" hangingPunct="1">
              <a:defRPr/>
            </a:pPr>
            <a:r>
              <a:rPr lang="en-US" sz="2000" dirty="0" smtClean="0"/>
              <a:t>Observed frequencies (your sample data)</a:t>
            </a:r>
          </a:p>
          <a:p>
            <a:pPr lvl="2" eaLnBrk="1" hangingPunct="1">
              <a:defRPr/>
            </a:pPr>
            <a:r>
              <a:rPr lang="en-US" sz="2000" dirty="0" smtClean="0"/>
              <a:t>Expected frequencies  (</a:t>
            </a:r>
            <a:r>
              <a:rPr lang="en-US" sz="2000" b="1" dirty="0" smtClean="0"/>
              <a:t>UNDER NULL)</a:t>
            </a:r>
            <a:endParaRPr lang="en-US" sz="2000" dirty="0" smtClean="0"/>
          </a:p>
          <a:p>
            <a:pPr lvl="1" eaLnBrk="1" hangingPunct="1">
              <a:defRPr/>
            </a:pPr>
            <a:r>
              <a:rPr lang="en-US" sz="2400" dirty="0" smtClean="0"/>
              <a:t>Intuitive: how different are the observed cell frequencies from the expected cell frequencies</a:t>
            </a:r>
          </a:p>
          <a:p>
            <a:pPr lvl="1" eaLnBrk="1" hangingPunct="1">
              <a:defRPr/>
            </a:pPr>
            <a:r>
              <a:rPr lang="en-US" sz="2400" dirty="0" smtClean="0"/>
              <a:t>Degrees of Freedom:</a:t>
            </a:r>
          </a:p>
          <a:p>
            <a:pPr lvl="2" eaLnBrk="1" hangingPunct="1">
              <a:defRPr/>
            </a:pPr>
            <a:r>
              <a:rPr lang="en-US" sz="2000" dirty="0" smtClean="0"/>
              <a:t>1-way = K-1</a:t>
            </a:r>
          </a:p>
          <a:p>
            <a:pPr lvl="2" eaLnBrk="1" hangingPunct="1">
              <a:defRPr/>
            </a:pPr>
            <a:r>
              <a:rPr lang="en-US" sz="2000" dirty="0" smtClean="0"/>
              <a:t>2-way = (# of Rows -1) (# of Columns -1)</a:t>
            </a:r>
          </a:p>
          <a:p>
            <a:pPr lvl="1" eaLnBrk="1" hangingPunct="1">
              <a:buFontTx/>
              <a:buNone/>
              <a:defRPr/>
            </a:pPr>
            <a:r>
              <a:rPr lang="en-US" sz="2400" dirty="0" smtClean="0"/>
              <a:t>			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7975"/>
            <a:ext cx="8001000" cy="68421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“One-Way” CHI </a:t>
            </a:r>
            <a:r>
              <a:rPr lang="en-US" dirty="0" smtClean="0"/>
              <a:t>SQUARE</a:t>
            </a:r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066800"/>
            <a:ext cx="80010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The most simple form of the Chi square is the one-way Chi square </a:t>
            </a:r>
            <a:r>
              <a:rPr lang="en-US" dirty="0" smtClean="0"/>
              <a:t>test</a:t>
            </a:r>
          </a:p>
          <a:p>
            <a:pPr eaLnBrk="1" hangingPunct="1">
              <a:defRPr/>
            </a:pPr>
            <a:r>
              <a:rPr lang="en-US" dirty="0" smtClean="0"/>
              <a:t>For </a:t>
            </a:r>
            <a:r>
              <a:rPr lang="en-US" dirty="0" err="1" smtClean="0"/>
              <a:t>Univariate</a:t>
            </a:r>
            <a:r>
              <a:rPr lang="en-US" dirty="0" smtClean="0"/>
              <a:t> Table </a:t>
            </a:r>
            <a:endParaRPr lang="en-US" dirty="0" smtClean="0"/>
          </a:p>
          <a:p>
            <a:pPr lvl="2" eaLnBrk="1" hangingPunct="1">
              <a:defRPr/>
            </a:pPr>
            <a:r>
              <a:rPr lang="en-US" sz="2800" dirty="0" smtClean="0"/>
              <a:t>Do frequencies </a:t>
            </a:r>
            <a:r>
              <a:rPr lang="en-US" sz="2800" dirty="0" smtClean="0"/>
              <a:t>observed differ significantly from an even </a:t>
            </a:r>
            <a:r>
              <a:rPr lang="en-US" sz="2800" dirty="0" smtClean="0"/>
              <a:t>distribution?</a:t>
            </a:r>
          </a:p>
          <a:p>
            <a:pPr lvl="2" eaLnBrk="1" hangingPunct="1">
              <a:defRPr/>
            </a:pPr>
            <a:r>
              <a:rPr lang="en-US" sz="2800" u="sng" dirty="0" smtClean="0"/>
              <a:t>Null hypothesis: there are no differences across the categories in the population</a:t>
            </a: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3" grpId="0" build="p"/>
    </p:bldLst>
  </p:timing>
</p:sld>
</file>

<file path=ppt/theme/theme1.xml><?xml version="1.0" encoding="utf-8"?>
<a:theme xmlns:a="http://schemas.openxmlformats.org/drawingml/2006/main" name="Ripple">
  <a:themeElements>
    <a:clrScheme name="Ripple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Rip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Ripple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pple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pple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2243</TotalTime>
  <Words>2148</Words>
  <Application>Microsoft Office PowerPoint</Application>
  <PresentationFormat>On-screen Show (4:3)</PresentationFormat>
  <Paragraphs>585</Paragraphs>
  <Slides>32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Ripple</vt:lpstr>
      <vt:lpstr>Contingency Tables (cross tabs)</vt:lpstr>
      <vt:lpstr>Interpreting a Contingency Table</vt:lpstr>
      <vt:lpstr>Example 1</vt:lpstr>
      <vt:lpstr> Univariate Table</vt:lpstr>
      <vt:lpstr>Example 2</vt:lpstr>
      <vt:lpstr>“Bivariate” Table</vt:lpstr>
      <vt:lpstr>The Percentages of Interest</vt:lpstr>
      <vt:lpstr>The Test Statistic for Contingency Tables</vt:lpstr>
      <vt:lpstr>“One-Way” CHI SQUARE</vt:lpstr>
      <vt:lpstr>Chi Square: Steps</vt:lpstr>
      <vt:lpstr>Calculating χ2</vt:lpstr>
      <vt:lpstr>1-WAY CHI SQUARE</vt:lpstr>
      <vt:lpstr>1-WAY CHI SQUARE</vt:lpstr>
      <vt:lpstr>1-WAY CHI SQUARE</vt:lpstr>
      <vt:lpstr>1-WAY CHI SQUARE</vt:lpstr>
      <vt:lpstr>Interpreting Chi-Square</vt:lpstr>
      <vt:lpstr>Example of Chi-Square Sampling Distributions (Assuming Null is True)</vt:lpstr>
      <vt:lpstr>Interpreting χ2  the old fashioned way: The UMD political party example  </vt:lpstr>
      <vt:lpstr>2-WAY CHI SQUARE</vt:lpstr>
      <vt:lpstr>Null Hypothesis for 2-Way χ2</vt:lpstr>
      <vt:lpstr> </vt:lpstr>
      <vt:lpstr>χ2  = ∑ [(fo  - fe)2 /fe] </vt:lpstr>
      <vt:lpstr>2-WAY CHI SQUARE</vt:lpstr>
      <vt:lpstr>CHI SQUARE EXAMPLE #2</vt:lpstr>
      <vt:lpstr>CHI SQUARE EXAMPLE #2</vt:lpstr>
      <vt:lpstr>CHI SQUARE EXAMPLE #2</vt:lpstr>
      <vt:lpstr>CHI SQUARE EXAMPLE #2</vt:lpstr>
      <vt:lpstr>CHI SQUARE EXAMPLE #3</vt:lpstr>
      <vt:lpstr>CHI SQUARE EXAMPLE #2</vt:lpstr>
      <vt:lpstr>Conclusions</vt:lpstr>
      <vt:lpstr>SPSS Procedure</vt:lpstr>
      <vt:lpstr>SPSS Exercise </vt:lpstr>
    </vt:vector>
  </TitlesOfParts>
  <Company>UNIVERSITY OF MINNESOTA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</dc:title>
  <dc:creator>RWEIDNER</dc:creator>
  <cp:lastModifiedBy>Jeffrey R Maahs</cp:lastModifiedBy>
  <cp:revision>315</cp:revision>
  <cp:lastPrinted>2012-03-26T15:39:49Z</cp:lastPrinted>
  <dcterms:created xsi:type="dcterms:W3CDTF">2003-10-21T22:57:07Z</dcterms:created>
  <dcterms:modified xsi:type="dcterms:W3CDTF">2012-03-26T15:51:25Z</dcterms:modified>
</cp:coreProperties>
</file>